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6" r:id="rId2"/>
    <p:sldId id="257" r:id="rId3"/>
    <p:sldId id="278" r:id="rId4"/>
    <p:sldId id="279" r:id="rId5"/>
    <p:sldId id="280" r:id="rId6"/>
    <p:sldId id="281" r:id="rId7"/>
    <p:sldId id="261" r:id="rId8"/>
    <p:sldId id="274" r:id="rId9"/>
    <p:sldId id="286" r:id="rId10"/>
    <p:sldId id="288" r:id="rId11"/>
    <p:sldId id="289" r:id="rId12"/>
    <p:sldId id="272" r:id="rId13"/>
    <p:sldId id="287" r:id="rId14"/>
    <p:sldId id="273" r:id="rId15"/>
    <p:sldId id="275" r:id="rId16"/>
    <p:sldId id="290" r:id="rId17"/>
    <p:sldId id="291" r:id="rId18"/>
    <p:sldId id="292" r:id="rId19"/>
    <p:sldId id="293" r:id="rId20"/>
    <p:sldId id="294" r:id="rId21"/>
    <p:sldId id="295" r:id="rId22"/>
    <p:sldId id="296" r:id="rId23"/>
    <p:sldId id="297" r:id="rId24"/>
    <p:sldId id="298" r:id="rId25"/>
    <p:sldId id="314"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76" autoAdjust="0"/>
    <p:restoredTop sz="94660"/>
  </p:normalViewPr>
  <p:slideViewPr>
    <p:cSldViewPr>
      <p:cViewPr varScale="1">
        <p:scale>
          <a:sx n="42" d="100"/>
          <a:sy n="42" d="100"/>
        </p:scale>
        <p:origin x="-882"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02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78D6F-A867-473C-B669-39B6EC67522A}" type="datetimeFigureOut">
              <a:rPr lang="en-US" smtClean="0"/>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B9E97F-8DAB-40E1-9BB5-695A96F78D16}" type="slidenum">
              <a:rPr lang="en-US" smtClean="0"/>
              <a:pPr/>
              <a:t>‹#›</a:t>
            </a:fld>
            <a:endParaRPr lang="en-US"/>
          </a:p>
        </p:txBody>
      </p:sp>
    </p:spTree>
    <p:extLst>
      <p:ext uri="{BB962C8B-B14F-4D97-AF65-F5344CB8AC3E}">
        <p14:creationId xmlns:p14="http://schemas.microsoft.com/office/powerpoint/2010/main" val="42685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B9E97F-8DAB-40E1-9BB5-695A96F78D1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nl-BE">
              <a:latin typeface="Times New Roman" charset="0"/>
            </a:endParaRPr>
          </a:p>
        </p:txBody>
      </p:sp>
      <p:sp>
        <p:nvSpPr>
          <p:cNvPr id="198660" name="Slide Number Placeholder 3"/>
          <p:cNvSpPr>
            <a:spLocks noGrp="1"/>
          </p:cNvSpPr>
          <p:nvPr>
            <p:ph type="sldNum" sz="quarter" idx="5"/>
          </p:nvPr>
        </p:nvSpPr>
        <p:spPr>
          <a:noFill/>
        </p:spPr>
        <p:txBody>
          <a:bodyPr/>
          <a:lstStyle/>
          <a:p>
            <a:fld id="{5F856037-0D7C-9147-B84E-62543130ADB0}" type="slidenum">
              <a:rPr lang="en-US"/>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CA" smtClean="0"/>
          </a:p>
        </p:txBody>
      </p:sp>
      <p:sp>
        <p:nvSpPr>
          <p:cNvPr id="40964" name="Slide Number Placeholder 3"/>
          <p:cNvSpPr>
            <a:spLocks noGrp="1"/>
          </p:cNvSpPr>
          <p:nvPr>
            <p:ph type="sldNum" sz="quarter" idx="5"/>
          </p:nvPr>
        </p:nvSpPr>
        <p:spPr>
          <a:noFill/>
        </p:spPr>
        <p:txBody>
          <a:bodyPr/>
          <a:lstStyle/>
          <a:p>
            <a:fld id="{F6805E47-B0EA-4CDC-AA51-5C4BAD9350A1}" type="slidenum">
              <a:rPr lang="en-CA" smtClean="0"/>
              <a:pPr/>
              <a:t>51</a:t>
            </a:fld>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CA" smtClean="0"/>
          </a:p>
        </p:txBody>
      </p:sp>
      <p:sp>
        <p:nvSpPr>
          <p:cNvPr id="43012" name="Slide Number Placeholder 3"/>
          <p:cNvSpPr>
            <a:spLocks noGrp="1"/>
          </p:cNvSpPr>
          <p:nvPr>
            <p:ph type="sldNum" sz="quarter" idx="5"/>
          </p:nvPr>
        </p:nvSpPr>
        <p:spPr>
          <a:noFill/>
        </p:spPr>
        <p:txBody>
          <a:bodyPr/>
          <a:lstStyle/>
          <a:p>
            <a:fld id="{6E86D256-1E6B-40C9-9904-B347461F7BBC}" type="slidenum">
              <a:rPr lang="en-CA" smtClean="0"/>
              <a:pPr/>
              <a:t>52</a:t>
            </a:fld>
            <a:endParaRPr lang="en-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8C42FA-42F0-4574-923D-2400AB3390DE}" type="slidenum">
              <a:rPr lang="en-US" smtClean="0"/>
              <a:pPr eaLnBrk="1" hangingPunct="1"/>
              <a:t>53</a:t>
            </a:fld>
            <a:endParaRPr lang="en-US" smtClean="0"/>
          </a:p>
        </p:txBody>
      </p:sp>
      <p:sp>
        <p:nvSpPr>
          <p:cNvPr id="11267" name="Rectangle 2"/>
          <p:cNvSpPr>
            <a:spLocks noRot="1" noChangeArrowheads="1" noTextEdit="1"/>
          </p:cNvSpPr>
          <p:nvPr>
            <p:ph type="sldImg"/>
          </p:nvPr>
        </p:nvSpPr>
        <p:spPr>
          <a:xfrm>
            <a:off x="1143000" y="685800"/>
            <a:ext cx="4573588" cy="3429000"/>
          </a:xfrm>
          <a:ln/>
        </p:spPr>
      </p:sp>
      <p:sp>
        <p:nvSpPr>
          <p:cNvPr id="11268" name="Rectangle 3"/>
          <p:cNvSpPr>
            <a:spLocks noGrp="1" noChangeArrowheads="1"/>
          </p:cNvSpPr>
          <p:nvPr>
            <p:ph type="body" idx="1"/>
          </p:nvPr>
        </p:nvSpPr>
        <p:spPr>
          <a:xfrm>
            <a:off x="685800" y="4343400"/>
            <a:ext cx="54879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6F8FBCD-1EEF-481D-A27C-F417C41060D2}" type="slidenum">
              <a:rPr lang="en-US" sz="1200"/>
              <a:pPr algn="r" eaLnBrk="1" hangingPunct="1"/>
              <a:t>55</a:t>
            </a:fld>
            <a:endParaRPr lang="en-US" sz="120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D26AD5-D4D9-4458-805C-8724BFC9E7C3}" type="slidenum">
              <a:rPr lang="en-US" smtClean="0"/>
              <a:pPr eaLnBrk="1" hangingPunct="1"/>
              <a:t>56</a:t>
            </a:fld>
            <a:endParaRPr lang="en-US"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B9E97F-8DAB-40E1-9BB5-695A96F78D1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18435"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18436"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FA5E987B-A7AE-4F04-8253-DEC579DDA327}" type="slidenum">
              <a:rPr lang="en-GB">
                <a:solidFill>
                  <a:srgbClr val="000000"/>
                </a:solidFill>
                <a:latin typeface="Stafford" pitchFamily="2" charset="0"/>
              </a:rPr>
              <a:pPr eaLnBrk="1" hangingPunct="1"/>
              <a:t>16</a:t>
            </a:fld>
            <a:endParaRPr lang="en-GB">
              <a:solidFill>
                <a:srgbClr val="000000"/>
              </a:solidFill>
              <a:latin typeface="Stafford" pitchFamily="2" charset="0"/>
            </a:endParaRPr>
          </a:p>
        </p:txBody>
      </p:sp>
      <p:sp>
        <p:nvSpPr>
          <p:cNvPr id="18437" name="Text Box 2"/>
          <p:cNvSpPr txBox="1">
            <a:spLocks noChangeArrowheads="1"/>
          </p:cNvSpPr>
          <p:nvPr/>
        </p:nvSpPr>
        <p:spPr bwMode="auto">
          <a:xfrm>
            <a:off x="1192213" y="923741"/>
            <a:ext cx="4454526" cy="307037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027" tIns="45514" rIns="91027" bIns="45514" anchor="ct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algn="l" defTabSz="886511" eaLnBrk="1" hangingPunct="1">
              <a:lnSpc>
                <a:spcPct val="100000"/>
              </a:lnSpc>
              <a:buClrTx/>
              <a:buSzTx/>
            </a:pPr>
            <a:endParaRPr lang="de-DE">
              <a:solidFill>
                <a:prstClr val="white"/>
              </a:solidFill>
              <a:cs typeface="Arial" charset="0"/>
            </a:endParaRPr>
          </a:p>
        </p:txBody>
      </p:sp>
      <p:sp>
        <p:nvSpPr>
          <p:cNvPr id="18438" name="Text Box 3"/>
          <p:cNvSpPr>
            <a:spLocks noGrp="1" noChangeArrowheads="1"/>
          </p:cNvSpPr>
          <p:nvPr>
            <p:ph type="body"/>
          </p:nvPr>
        </p:nvSpPr>
        <p:spPr>
          <a:xfrm>
            <a:off x="190502" y="4284519"/>
            <a:ext cx="6477000" cy="4281598"/>
          </a:xfrm>
          <a:noFill/>
        </p:spPr>
        <p:txBody>
          <a:bodyPr/>
          <a:lstStyle/>
          <a:p>
            <a:pPr>
              <a:spcBef>
                <a:spcPts val="149"/>
              </a:spcBef>
              <a:tabLst>
                <a:tab pos="0" algn="l"/>
                <a:tab pos="910276" algn="l"/>
                <a:tab pos="1820552" algn="l"/>
                <a:tab pos="2730828" algn="l"/>
                <a:tab pos="3641105" algn="l"/>
                <a:tab pos="4551381" algn="l"/>
                <a:tab pos="5461657" algn="l"/>
                <a:tab pos="6371933" algn="l"/>
                <a:tab pos="7282209" algn="l"/>
                <a:tab pos="8192485" algn="l"/>
                <a:tab pos="9102761" algn="l"/>
                <a:tab pos="10013038" algn="l"/>
              </a:tabLst>
            </a:pPr>
            <a:endParaRPr lang="en-GB" i="1" dirty="0" smtClean="0">
              <a:latin typeface="Times-Italic" charset="0"/>
            </a:endParaRPr>
          </a:p>
          <a:p>
            <a:pPr>
              <a:spcBef>
                <a:spcPts val="149"/>
              </a:spcBef>
              <a:tabLst>
                <a:tab pos="0" algn="l"/>
                <a:tab pos="910276" algn="l"/>
                <a:tab pos="1820552" algn="l"/>
                <a:tab pos="2730828" algn="l"/>
                <a:tab pos="3641105" algn="l"/>
                <a:tab pos="4551381" algn="l"/>
                <a:tab pos="5461657" algn="l"/>
                <a:tab pos="6371933" algn="l"/>
                <a:tab pos="7282209" algn="l"/>
                <a:tab pos="8192485" algn="l"/>
                <a:tab pos="9102761" algn="l"/>
                <a:tab pos="10013038" algn="l"/>
              </a:tabLst>
            </a:pPr>
            <a:endParaRPr lang="en-GB" i="1" dirty="0" smtClean="0">
              <a:latin typeface="Times-Italic" charset="0"/>
            </a:endParaRPr>
          </a:p>
        </p:txBody>
      </p:sp>
      <p:sp>
        <p:nvSpPr>
          <p:cNvPr id="18439" name="Rectangle 4"/>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19459"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19460"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B8E56F26-CBC1-4D8A-9B2A-E125BFFE73EF}" type="slidenum">
              <a:rPr lang="en-GB">
                <a:solidFill>
                  <a:srgbClr val="000000"/>
                </a:solidFill>
                <a:latin typeface="Stafford" pitchFamily="2" charset="0"/>
              </a:rPr>
              <a:pPr eaLnBrk="1" hangingPunct="1"/>
              <a:t>17</a:t>
            </a:fld>
            <a:endParaRPr lang="en-GB">
              <a:solidFill>
                <a:srgbClr val="000000"/>
              </a:solidFill>
              <a:latin typeface="Stafford" pitchFamily="2" charset="0"/>
            </a:endParaRPr>
          </a:p>
        </p:txBody>
      </p:sp>
      <p:sp>
        <p:nvSpPr>
          <p:cNvPr id="19461" name="Rectangle 2"/>
          <p:cNvSpPr>
            <a:spLocks noGrp="1" noRot="1" noChangeAspect="1" noChangeArrowheads="1" noTextEdit="1"/>
          </p:cNvSpPr>
          <p:nvPr>
            <p:ph type="sldImg"/>
          </p:nvPr>
        </p:nvSpPr>
        <p:spPr>
          <a:xfrm>
            <a:off x="941388" y="684414"/>
            <a:ext cx="4976812" cy="3432283"/>
          </a:xfrm>
          <a:ln/>
        </p:spPr>
      </p:sp>
      <p:sp>
        <p:nvSpPr>
          <p:cNvPr id="19462" name="Rectangle 3"/>
          <p:cNvSpPr>
            <a:spLocks noGrp="1" noChangeArrowheads="1"/>
          </p:cNvSpPr>
          <p:nvPr>
            <p:ph type="body" idx="1"/>
          </p:nvPr>
        </p:nvSpPr>
        <p:spPr>
          <a:xfrm>
            <a:off x="685801" y="4342890"/>
            <a:ext cx="5486400" cy="4115239"/>
          </a:xfrm>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20483"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20484"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618EA860-1544-4EDE-9096-90B93183BD3D}" type="slidenum">
              <a:rPr lang="en-GB">
                <a:solidFill>
                  <a:srgbClr val="000000"/>
                </a:solidFill>
                <a:latin typeface="Stafford" pitchFamily="2" charset="0"/>
              </a:rPr>
              <a:pPr eaLnBrk="1" hangingPunct="1"/>
              <a:t>18</a:t>
            </a:fld>
            <a:endParaRPr lang="en-GB">
              <a:solidFill>
                <a:srgbClr val="000000"/>
              </a:solidFill>
              <a:latin typeface="Stafford" pitchFamily="2" charset="0"/>
            </a:endParaRPr>
          </a:p>
        </p:txBody>
      </p:sp>
      <p:sp>
        <p:nvSpPr>
          <p:cNvPr id="20485" name="Rectangle 2"/>
          <p:cNvSpPr>
            <a:spLocks noGrp="1" noRot="1" noChangeAspect="1" noChangeArrowheads="1" noTextEdit="1"/>
          </p:cNvSpPr>
          <p:nvPr>
            <p:ph type="sldImg"/>
          </p:nvPr>
        </p:nvSpPr>
        <p:spPr>
          <a:xfrm>
            <a:off x="941388" y="684414"/>
            <a:ext cx="4976812" cy="3432283"/>
          </a:xfrm>
          <a:ln/>
        </p:spPr>
      </p:sp>
      <p:sp>
        <p:nvSpPr>
          <p:cNvPr id="20486" name="Rectangle 3"/>
          <p:cNvSpPr>
            <a:spLocks noGrp="1" noChangeArrowheads="1"/>
          </p:cNvSpPr>
          <p:nvPr>
            <p:ph type="body" idx="1"/>
          </p:nvPr>
        </p:nvSpPr>
        <p:spPr>
          <a:xfrm>
            <a:off x="685801" y="4342890"/>
            <a:ext cx="5486400" cy="4115239"/>
          </a:xfrm>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20483"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20484"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618EA860-1544-4EDE-9096-90B93183BD3D}" type="slidenum">
              <a:rPr lang="en-GB">
                <a:solidFill>
                  <a:srgbClr val="000000"/>
                </a:solidFill>
                <a:latin typeface="Stafford" pitchFamily="2" charset="0"/>
              </a:rPr>
              <a:pPr eaLnBrk="1" hangingPunct="1"/>
              <a:t>19</a:t>
            </a:fld>
            <a:endParaRPr lang="en-GB">
              <a:solidFill>
                <a:srgbClr val="000000"/>
              </a:solidFill>
              <a:latin typeface="Stafford" pitchFamily="2" charset="0"/>
            </a:endParaRPr>
          </a:p>
        </p:txBody>
      </p:sp>
      <p:sp>
        <p:nvSpPr>
          <p:cNvPr id="20485" name="Rectangle 2"/>
          <p:cNvSpPr>
            <a:spLocks noGrp="1" noRot="1" noChangeAspect="1" noChangeArrowheads="1" noTextEdit="1"/>
          </p:cNvSpPr>
          <p:nvPr>
            <p:ph type="sldImg"/>
          </p:nvPr>
        </p:nvSpPr>
        <p:spPr>
          <a:xfrm>
            <a:off x="941388" y="684414"/>
            <a:ext cx="4976812" cy="3432283"/>
          </a:xfrm>
          <a:ln/>
        </p:spPr>
      </p:sp>
      <p:sp>
        <p:nvSpPr>
          <p:cNvPr id="20486" name="Rectangle 3"/>
          <p:cNvSpPr>
            <a:spLocks noGrp="1" noChangeArrowheads="1"/>
          </p:cNvSpPr>
          <p:nvPr>
            <p:ph type="body" idx="1"/>
          </p:nvPr>
        </p:nvSpPr>
        <p:spPr>
          <a:xfrm>
            <a:off x="685801" y="4342890"/>
            <a:ext cx="5486400" cy="4115239"/>
          </a:xfrm>
          <a:noFill/>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21507"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21508"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8D6526A8-ED24-4D2A-B56E-27B19717FDEA}" type="slidenum">
              <a:rPr lang="en-GB">
                <a:solidFill>
                  <a:srgbClr val="000000"/>
                </a:solidFill>
                <a:latin typeface="Stafford" pitchFamily="2" charset="0"/>
              </a:rPr>
              <a:pPr eaLnBrk="1" hangingPunct="1"/>
              <a:t>20</a:t>
            </a:fld>
            <a:endParaRPr lang="en-GB">
              <a:solidFill>
                <a:srgbClr val="000000"/>
              </a:solidFill>
              <a:latin typeface="Stafford" pitchFamily="2" charset="0"/>
            </a:endParaRPr>
          </a:p>
        </p:txBody>
      </p:sp>
      <p:sp>
        <p:nvSpPr>
          <p:cNvPr id="21509" name="Rectangle 2"/>
          <p:cNvSpPr>
            <a:spLocks noGrp="1" noRot="1" noChangeAspect="1" noChangeArrowheads="1" noTextEdit="1"/>
          </p:cNvSpPr>
          <p:nvPr>
            <p:ph type="sldImg"/>
          </p:nvPr>
        </p:nvSpPr>
        <p:spPr>
          <a:xfrm>
            <a:off x="941388" y="684414"/>
            <a:ext cx="4976812" cy="3432283"/>
          </a:xfrm>
          <a:ln/>
        </p:spPr>
      </p:sp>
      <p:sp>
        <p:nvSpPr>
          <p:cNvPr id="21510" name="Rectangle 3"/>
          <p:cNvSpPr>
            <a:spLocks noGrp="1" noChangeArrowheads="1"/>
          </p:cNvSpPr>
          <p:nvPr>
            <p:ph type="body" idx="1"/>
          </p:nvPr>
        </p:nvSpPr>
        <p:spPr>
          <a:xfrm>
            <a:off x="685801" y="4342890"/>
            <a:ext cx="5486400" cy="4115239"/>
          </a:xfrm>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22531"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22532"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51210817-7C37-488A-AA98-7ABE7FC33244}" type="slidenum">
              <a:rPr lang="en-GB">
                <a:solidFill>
                  <a:srgbClr val="000000"/>
                </a:solidFill>
                <a:latin typeface="Stafford" pitchFamily="2" charset="0"/>
              </a:rPr>
              <a:pPr eaLnBrk="1" hangingPunct="1"/>
              <a:t>21</a:t>
            </a:fld>
            <a:endParaRPr lang="en-GB">
              <a:solidFill>
                <a:srgbClr val="000000"/>
              </a:solidFill>
              <a:latin typeface="Stafford" pitchFamily="2"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p:nvPr>
        </p:nvSpPr>
        <p:spPr>
          <a:noFill/>
        </p:spPr>
        <p:txBody>
          <a:bodyPr/>
          <a:lstStyle>
            <a:lvl1pPr eaLnBrk="0" hangingPunct="0">
              <a:tabLst>
                <a:tab pos="720635" algn="l"/>
                <a:tab pos="1441270" algn="l"/>
              </a:tabLst>
              <a:defRPr>
                <a:solidFill>
                  <a:schemeClr val="bg1"/>
                </a:solidFill>
                <a:latin typeface="Arial" charset="0"/>
              </a:defRPr>
            </a:lvl1pPr>
            <a:lvl2pPr marL="739599" indent="-284462" eaLnBrk="0" hangingPunct="0">
              <a:tabLst>
                <a:tab pos="720635" algn="l"/>
                <a:tab pos="1441270" algn="l"/>
              </a:tabLst>
              <a:defRPr>
                <a:solidFill>
                  <a:schemeClr val="bg1"/>
                </a:solidFill>
                <a:latin typeface="Arial" charset="0"/>
              </a:defRPr>
            </a:lvl2pPr>
            <a:lvl3pPr marL="1137845" indent="-227569" eaLnBrk="0" hangingPunct="0">
              <a:tabLst>
                <a:tab pos="720635" algn="l"/>
                <a:tab pos="1441270" algn="l"/>
              </a:tabLst>
              <a:defRPr>
                <a:solidFill>
                  <a:schemeClr val="bg1"/>
                </a:solidFill>
                <a:latin typeface="Arial" charset="0"/>
              </a:defRPr>
            </a:lvl3pPr>
            <a:lvl4pPr marL="1592984" indent="-227569" eaLnBrk="0" hangingPunct="0">
              <a:tabLst>
                <a:tab pos="720635" algn="l"/>
                <a:tab pos="1441270" algn="l"/>
              </a:tabLst>
              <a:defRPr>
                <a:solidFill>
                  <a:schemeClr val="bg1"/>
                </a:solidFill>
                <a:latin typeface="Arial" charset="0"/>
              </a:defRPr>
            </a:lvl4pPr>
            <a:lvl5pPr marL="2048121" indent="-227569" eaLnBrk="0" hangingPunct="0">
              <a:tabLst>
                <a:tab pos="720635" algn="l"/>
                <a:tab pos="1441270"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Lst>
              <a:defRPr>
                <a:solidFill>
                  <a:schemeClr val="bg1"/>
                </a:solidFill>
                <a:latin typeface="Arial" charset="0"/>
              </a:defRPr>
            </a:lvl9pPr>
          </a:lstStyle>
          <a:p>
            <a:pPr eaLnBrk="1" hangingPunct="1"/>
            <a:r>
              <a:rPr lang="en-GB">
                <a:solidFill>
                  <a:srgbClr val="000000"/>
                </a:solidFill>
                <a:latin typeface="Stafford" pitchFamily="2" charset="0"/>
              </a:rPr>
              <a:t>November 19, 2007</a:t>
            </a:r>
          </a:p>
        </p:txBody>
      </p:sp>
      <p:sp>
        <p:nvSpPr>
          <p:cNvPr id="23555" name="Rectangle 6"/>
          <p:cNvSpPr>
            <a:spLocks noGrp="1" noChangeArrowheads="1"/>
          </p:cNvSpPr>
          <p:nvPr>
            <p:ph type="ftr" sz="quarter"/>
          </p:nvPr>
        </p:nvSpPr>
        <p:spPr>
          <a:noFill/>
        </p:spPr>
        <p:txBody>
          <a:bodyPr/>
          <a:lstStyle>
            <a:lvl1pPr eaLnBrk="0" hangingPunct="0">
              <a:tabLst>
                <a:tab pos="720635" algn="l"/>
                <a:tab pos="1441270" algn="l"/>
                <a:tab pos="2161906" algn="l"/>
                <a:tab pos="2882542" algn="l"/>
                <a:tab pos="3603176" algn="l"/>
              </a:tabLst>
              <a:defRPr>
                <a:solidFill>
                  <a:schemeClr val="bg1"/>
                </a:solidFill>
                <a:latin typeface="Arial" charset="0"/>
              </a:defRPr>
            </a:lvl1pPr>
            <a:lvl2pPr marL="739599" indent="-284462" eaLnBrk="0" hangingPunct="0">
              <a:tabLst>
                <a:tab pos="720635" algn="l"/>
                <a:tab pos="1441270" algn="l"/>
                <a:tab pos="2161906" algn="l"/>
                <a:tab pos="2882542" algn="l"/>
                <a:tab pos="3603176" algn="l"/>
              </a:tabLst>
              <a:defRPr>
                <a:solidFill>
                  <a:schemeClr val="bg1"/>
                </a:solidFill>
                <a:latin typeface="Arial" charset="0"/>
              </a:defRPr>
            </a:lvl2pPr>
            <a:lvl3pPr marL="1137845" indent="-227569" eaLnBrk="0" hangingPunct="0">
              <a:tabLst>
                <a:tab pos="720635" algn="l"/>
                <a:tab pos="1441270" algn="l"/>
                <a:tab pos="2161906" algn="l"/>
                <a:tab pos="2882542" algn="l"/>
                <a:tab pos="3603176" algn="l"/>
              </a:tabLst>
              <a:defRPr>
                <a:solidFill>
                  <a:schemeClr val="bg1"/>
                </a:solidFill>
                <a:latin typeface="Arial" charset="0"/>
              </a:defRPr>
            </a:lvl3pPr>
            <a:lvl4pPr marL="1592984" indent="-227569" eaLnBrk="0" hangingPunct="0">
              <a:tabLst>
                <a:tab pos="720635" algn="l"/>
                <a:tab pos="1441270" algn="l"/>
                <a:tab pos="2161906" algn="l"/>
                <a:tab pos="2882542" algn="l"/>
                <a:tab pos="3603176" algn="l"/>
              </a:tabLst>
              <a:defRPr>
                <a:solidFill>
                  <a:schemeClr val="bg1"/>
                </a:solidFill>
                <a:latin typeface="Arial" charset="0"/>
              </a:defRPr>
            </a:lvl4pPr>
            <a:lvl5pPr marL="2048121" indent="-227569" eaLnBrk="0" hangingPunct="0">
              <a:tabLst>
                <a:tab pos="720635" algn="l"/>
                <a:tab pos="1441270" algn="l"/>
                <a:tab pos="2161906" algn="l"/>
                <a:tab pos="2882542" algn="l"/>
                <a:tab pos="3603176"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 pos="1441270" algn="l"/>
                <a:tab pos="2161906" algn="l"/>
                <a:tab pos="2882542" algn="l"/>
                <a:tab pos="3603176" algn="l"/>
              </a:tabLst>
              <a:defRPr>
                <a:solidFill>
                  <a:schemeClr val="bg1"/>
                </a:solidFill>
                <a:latin typeface="Arial" charset="0"/>
              </a:defRPr>
            </a:lvl9pPr>
          </a:lstStyle>
          <a:p>
            <a:pPr eaLnBrk="1" hangingPunct="1"/>
            <a:r>
              <a:rPr lang="en-GB">
                <a:solidFill>
                  <a:srgbClr val="000000"/>
                </a:solidFill>
                <a:latin typeface="Stafford" pitchFamily="2" charset="0"/>
              </a:rPr>
              <a:t>|  </a:t>
            </a:r>
          </a:p>
        </p:txBody>
      </p:sp>
      <p:sp>
        <p:nvSpPr>
          <p:cNvPr id="23556" name="Rectangle 7"/>
          <p:cNvSpPr>
            <a:spLocks noGrp="1" noChangeArrowheads="1"/>
          </p:cNvSpPr>
          <p:nvPr>
            <p:ph type="sldNum" sz="quarter"/>
          </p:nvPr>
        </p:nvSpPr>
        <p:spPr>
          <a:noFill/>
        </p:spPr>
        <p:txBody>
          <a:bodyPr/>
          <a:lstStyle>
            <a:lvl1pPr eaLnBrk="0" hangingPunct="0">
              <a:tabLst>
                <a:tab pos="720635" algn="l"/>
              </a:tabLst>
              <a:defRPr>
                <a:solidFill>
                  <a:schemeClr val="bg1"/>
                </a:solidFill>
                <a:latin typeface="Arial" charset="0"/>
              </a:defRPr>
            </a:lvl1pPr>
            <a:lvl2pPr marL="739599" indent="-284462" eaLnBrk="0" hangingPunct="0">
              <a:tabLst>
                <a:tab pos="720635" algn="l"/>
              </a:tabLst>
              <a:defRPr>
                <a:solidFill>
                  <a:schemeClr val="bg1"/>
                </a:solidFill>
                <a:latin typeface="Arial" charset="0"/>
              </a:defRPr>
            </a:lvl2pPr>
            <a:lvl3pPr marL="1137845" indent="-227569" eaLnBrk="0" hangingPunct="0">
              <a:tabLst>
                <a:tab pos="720635" algn="l"/>
              </a:tabLst>
              <a:defRPr>
                <a:solidFill>
                  <a:schemeClr val="bg1"/>
                </a:solidFill>
                <a:latin typeface="Arial" charset="0"/>
              </a:defRPr>
            </a:lvl3pPr>
            <a:lvl4pPr marL="1592984" indent="-227569" eaLnBrk="0" hangingPunct="0">
              <a:tabLst>
                <a:tab pos="720635" algn="l"/>
              </a:tabLst>
              <a:defRPr>
                <a:solidFill>
                  <a:schemeClr val="bg1"/>
                </a:solidFill>
                <a:latin typeface="Arial" charset="0"/>
              </a:defRPr>
            </a:lvl4pPr>
            <a:lvl5pPr marL="2048121" indent="-227569" eaLnBrk="0" hangingPunct="0">
              <a:tabLst>
                <a:tab pos="720635" algn="l"/>
              </a:tabLst>
              <a:defRPr>
                <a:solidFill>
                  <a:schemeClr val="bg1"/>
                </a:solidFill>
                <a:latin typeface="Arial" charset="0"/>
              </a:defRPr>
            </a:lvl5pPr>
            <a:lvl6pPr marL="2503260"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6pPr>
            <a:lvl7pPr marL="2958398"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7pPr>
            <a:lvl8pPr marL="3413535"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8pPr>
            <a:lvl9pPr marL="3868673" indent="-227569" algn="ctr" defTabSz="447237" eaLnBrk="0" fontAlgn="base" hangingPunct="0">
              <a:lnSpc>
                <a:spcPct val="93000"/>
              </a:lnSpc>
              <a:spcBef>
                <a:spcPct val="0"/>
              </a:spcBef>
              <a:spcAft>
                <a:spcPct val="0"/>
              </a:spcAft>
              <a:buClr>
                <a:srgbClr val="000000"/>
              </a:buClr>
              <a:buSzPct val="100000"/>
              <a:buFont typeface="Arial" charset="0"/>
              <a:tabLst>
                <a:tab pos="720635" algn="l"/>
              </a:tabLst>
              <a:defRPr>
                <a:solidFill>
                  <a:schemeClr val="bg1"/>
                </a:solidFill>
                <a:latin typeface="Arial" charset="0"/>
              </a:defRPr>
            </a:lvl9pPr>
          </a:lstStyle>
          <a:p>
            <a:pPr eaLnBrk="1" hangingPunct="1"/>
            <a:r>
              <a:rPr lang="en-GB">
                <a:solidFill>
                  <a:srgbClr val="000000"/>
                </a:solidFill>
                <a:latin typeface="Stafford" pitchFamily="2" charset="0"/>
              </a:rPr>
              <a:t>|  </a:t>
            </a:r>
            <a:fld id="{6B638CEE-8974-4FD6-81AA-3FD3E4F030BC}" type="slidenum">
              <a:rPr lang="en-GB">
                <a:solidFill>
                  <a:srgbClr val="000000"/>
                </a:solidFill>
                <a:latin typeface="Stafford" pitchFamily="2" charset="0"/>
              </a:rPr>
              <a:pPr eaLnBrk="1" hangingPunct="1"/>
              <a:t>22</a:t>
            </a:fld>
            <a:endParaRPr lang="en-GB">
              <a:solidFill>
                <a:srgbClr val="000000"/>
              </a:solidFill>
              <a:latin typeface="Stafford" pitchFamily="2" charset="0"/>
            </a:endParaRPr>
          </a:p>
        </p:txBody>
      </p:sp>
      <p:sp>
        <p:nvSpPr>
          <p:cNvPr id="23557" name="Rectangle 2"/>
          <p:cNvSpPr>
            <a:spLocks noGrp="1" noRot="1" noChangeAspect="1" noChangeArrowheads="1" noTextEdit="1"/>
          </p:cNvSpPr>
          <p:nvPr>
            <p:ph type="sldImg"/>
          </p:nvPr>
        </p:nvSpPr>
        <p:spPr>
          <a:xfrm>
            <a:off x="941388" y="684414"/>
            <a:ext cx="4976812" cy="3432283"/>
          </a:xfrm>
          <a:ln/>
        </p:spPr>
      </p:sp>
      <p:sp>
        <p:nvSpPr>
          <p:cNvPr id="23558" name="Rectangle 3"/>
          <p:cNvSpPr>
            <a:spLocks noGrp="1" noChangeArrowheads="1"/>
          </p:cNvSpPr>
          <p:nvPr>
            <p:ph type="body" idx="1"/>
          </p:nvPr>
        </p:nvSpPr>
        <p:spPr>
          <a:xfrm>
            <a:off x="685801" y="4342890"/>
            <a:ext cx="5486400" cy="4115239"/>
          </a:xfrm>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12/14/2011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mail.illinois.edu/owa/redir.aspx?C=5d845612052f45b0a1d72cc1d460debd&amp;URL=http://dl.acm.org/" TargetMode="External"/><Relationship Id="rId2" Type="http://schemas.openxmlformats.org/officeDocument/2006/relationships/hyperlink" Target="https://webmail.illinois.edu/owa/redir.aspx?C=5d845612052f45b0a1d72cc1d460debd&amp;URL=http://www.acm.org/publications/acm-author-izer-servi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klara@illinois.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gmm.utdallas.edu:8080/drup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3581400"/>
            <a:ext cx="8763000" cy="2819400"/>
          </a:xfrm>
        </p:spPr>
        <p:txBody>
          <a:bodyPr>
            <a:normAutofit fontScale="92500" lnSpcReduction="10000"/>
          </a:bodyPr>
          <a:lstStyle/>
          <a:p>
            <a:r>
              <a:rPr lang="en-US" sz="3200" dirty="0" smtClean="0"/>
              <a:t>Klara Nahrstedt (SIGMM Chair)</a:t>
            </a:r>
          </a:p>
          <a:p>
            <a:r>
              <a:rPr lang="en-US" sz="3200" dirty="0" smtClean="0"/>
              <a:t>Rainer  Lienhart (SIGMM Vice Chair and Treasurer) </a:t>
            </a:r>
          </a:p>
          <a:p>
            <a:r>
              <a:rPr lang="en-US" sz="3200" dirty="0" smtClean="0"/>
              <a:t>Mohan Kankanhalli (SIGMM Conference Chair)</a:t>
            </a:r>
          </a:p>
          <a:p>
            <a:endParaRPr lang="en-US" dirty="0" smtClean="0"/>
          </a:p>
          <a:p>
            <a:r>
              <a:rPr lang="en-US" sz="2800" dirty="0" smtClean="0"/>
              <a:t>Detailed SIGMM Report submitted to ACM for 2010-2011 can be found at  www.sigmm.org </a:t>
            </a:r>
            <a:endParaRPr lang="en-US" sz="2800" dirty="0"/>
          </a:p>
        </p:txBody>
      </p:sp>
      <p:sp>
        <p:nvSpPr>
          <p:cNvPr id="2" name="Title 1"/>
          <p:cNvSpPr>
            <a:spLocks noGrp="1"/>
          </p:cNvSpPr>
          <p:nvPr>
            <p:ph type="ctrTitle"/>
          </p:nvPr>
        </p:nvSpPr>
        <p:spPr>
          <a:xfrm>
            <a:off x="685800" y="1524000"/>
            <a:ext cx="7772400" cy="1470025"/>
          </a:xfrm>
        </p:spPr>
        <p:txBody>
          <a:bodyPr/>
          <a:lstStyle/>
          <a:p>
            <a:r>
              <a:rPr lang="en-US" dirty="0" smtClean="0"/>
              <a:t>SIGMM Business Meeting November 30</a:t>
            </a:r>
            <a:r>
              <a:rPr lang="en-US" sz="3600" dirty="0" smtClean="0"/>
              <a:t>, 2011</a:t>
            </a:r>
            <a:endParaRPr lang="en-US" sz="3600" dirty="0"/>
          </a:p>
        </p:txBody>
      </p:sp>
      <p:pic>
        <p:nvPicPr>
          <p:cNvPr id="4" name="Content Placeholder 3" descr="New.SIGMM.Logo.2009.TIF"/>
          <p:cNvPicPr>
            <a:picLocks noChangeAspect="1"/>
          </p:cNvPicPr>
          <p:nvPr/>
        </p:nvPicPr>
        <p:blipFill>
          <a:blip r:embed="rId2" cstate="print"/>
          <a:stretch>
            <a:fillRect/>
          </a:stretch>
        </p:blipFill>
        <p:spPr>
          <a:xfrm>
            <a:off x="5867400" y="228600"/>
            <a:ext cx="2667000" cy="8136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914400"/>
          </a:xfrm>
        </p:spPr>
        <p:txBody>
          <a:bodyPr>
            <a:normAutofit/>
          </a:bodyPr>
          <a:lstStyle/>
          <a:p>
            <a:r>
              <a:rPr lang="en-US" dirty="0" smtClean="0"/>
              <a:t>ACM free linking service - Author-</a:t>
            </a:r>
            <a:r>
              <a:rPr lang="en-US" dirty="0" err="1" smtClean="0"/>
              <a:t>Izer</a:t>
            </a:r>
            <a:r>
              <a:rPr lang="en-US" dirty="0" smtClean="0"/>
              <a:t> </a:t>
            </a:r>
            <a:endParaRPr lang="en-US" dirty="0"/>
          </a:p>
        </p:txBody>
      </p:sp>
      <p:sp>
        <p:nvSpPr>
          <p:cNvPr id="3" name="Content Placeholder 2"/>
          <p:cNvSpPr>
            <a:spLocks noGrp="1"/>
          </p:cNvSpPr>
          <p:nvPr>
            <p:ph sz="quarter" idx="1"/>
          </p:nvPr>
        </p:nvSpPr>
        <p:spPr>
          <a:xfrm>
            <a:off x="381000" y="1447800"/>
            <a:ext cx="8305800" cy="5181600"/>
          </a:xfrm>
        </p:spPr>
        <p:txBody>
          <a:bodyPr>
            <a:normAutofit/>
          </a:bodyPr>
          <a:lstStyle/>
          <a:p>
            <a:r>
              <a:rPr lang="en-US" dirty="0" smtClean="0">
                <a:hlinkClick r:id="rId2"/>
              </a:rPr>
              <a:t>ACM </a:t>
            </a:r>
            <a:r>
              <a:rPr lang="en-US" i="1" dirty="0" smtClean="0">
                <a:hlinkClick r:id="rId2"/>
              </a:rPr>
              <a:t>Author-</a:t>
            </a:r>
            <a:r>
              <a:rPr lang="en-US" i="1" dirty="0" err="1" smtClean="0">
                <a:hlinkClick r:id="rId2"/>
              </a:rPr>
              <a:t>Izer</a:t>
            </a:r>
            <a:r>
              <a:rPr lang="en-US" dirty="0"/>
              <a:t> </a:t>
            </a:r>
            <a:r>
              <a:rPr lang="en-US" dirty="0" smtClean="0"/>
              <a:t>-  </a:t>
            </a:r>
            <a:r>
              <a:rPr lang="en-US" dirty="0"/>
              <a:t>unique service that enables ACM authors to </a:t>
            </a:r>
            <a:r>
              <a:rPr lang="en-US" dirty="0">
                <a:solidFill>
                  <a:srgbClr val="FF0000"/>
                </a:solidFill>
              </a:rPr>
              <a:t>post links on either their own web page or institutional repository for visitors to download the definitive version of their articles</a:t>
            </a:r>
            <a:r>
              <a:rPr lang="en-US" b="1" dirty="0">
                <a:solidFill>
                  <a:srgbClr val="FF0000"/>
                </a:solidFill>
              </a:rPr>
              <a:t> </a:t>
            </a:r>
            <a:r>
              <a:rPr lang="en-US" dirty="0"/>
              <a:t>from the </a:t>
            </a:r>
            <a:r>
              <a:rPr lang="en-US" dirty="0">
                <a:hlinkClick r:id="rId3"/>
              </a:rPr>
              <a:t>ACM Digital Library</a:t>
            </a:r>
            <a:r>
              <a:rPr lang="en-US" dirty="0"/>
              <a:t> at </a:t>
            </a:r>
            <a:r>
              <a:rPr lang="en-US" b="1" dirty="0">
                <a:solidFill>
                  <a:srgbClr val="FF0000"/>
                </a:solidFill>
              </a:rPr>
              <a:t>no </a:t>
            </a:r>
            <a:r>
              <a:rPr lang="en-US" b="1" dirty="0" smtClean="0">
                <a:solidFill>
                  <a:srgbClr val="FF0000"/>
                </a:solidFill>
              </a:rPr>
              <a:t>charge</a:t>
            </a:r>
            <a:r>
              <a:rPr lang="en-US" dirty="0"/>
              <a:t> </a:t>
            </a:r>
            <a:r>
              <a:rPr lang="en-US" dirty="0" smtClean="0"/>
              <a:t>!!!</a:t>
            </a:r>
          </a:p>
          <a:p>
            <a:r>
              <a:rPr lang="en-US" dirty="0" smtClean="0"/>
              <a:t>ACM </a:t>
            </a:r>
            <a:r>
              <a:rPr lang="en-US" i="1" dirty="0"/>
              <a:t>Author-</a:t>
            </a:r>
            <a:r>
              <a:rPr lang="en-US" i="1" dirty="0" err="1"/>
              <a:t>Izer</a:t>
            </a:r>
            <a:r>
              <a:rPr lang="en-US" dirty="0"/>
              <a:t>  </a:t>
            </a:r>
            <a:r>
              <a:rPr lang="en-US" dirty="0" smtClean="0"/>
              <a:t>allows </a:t>
            </a:r>
            <a:r>
              <a:rPr lang="en-US" b="1" dirty="0"/>
              <a:t>d</a:t>
            </a:r>
            <a:r>
              <a:rPr lang="en-US" b="1" dirty="0">
                <a:solidFill>
                  <a:srgbClr val="FF0000"/>
                </a:solidFill>
              </a:rPr>
              <a:t>ynamic display of download and citation statistics</a:t>
            </a:r>
            <a:r>
              <a:rPr lang="en-US" dirty="0"/>
              <a:t> for each “authorized” article on the author’s personal page. </a:t>
            </a:r>
            <a:endParaRPr lang="en-US" dirty="0" smtClean="0"/>
          </a:p>
          <a:p>
            <a:r>
              <a:rPr lang="en-US" dirty="0" smtClean="0"/>
              <a:t>By linking </a:t>
            </a:r>
            <a:r>
              <a:rPr lang="en-US" dirty="0"/>
              <a:t>author’s personal </a:t>
            </a:r>
            <a:r>
              <a:rPr lang="en-US" dirty="0" smtClean="0"/>
              <a:t>bibliography </a:t>
            </a:r>
            <a:r>
              <a:rPr lang="en-US" dirty="0"/>
              <a:t>with the ACM Digital Library, downloads from the author’s site are captured in </a:t>
            </a:r>
            <a:r>
              <a:rPr lang="en-US" b="1" dirty="0">
                <a:solidFill>
                  <a:srgbClr val="FF0000"/>
                </a:solidFill>
              </a:rPr>
              <a:t>official ACM statistics</a:t>
            </a:r>
            <a:r>
              <a:rPr lang="en-US" dirty="0"/>
              <a:t>, more accurately reflecting total usage. </a:t>
            </a:r>
            <a:endParaRPr lang="en-US" dirty="0" smtClean="0"/>
          </a:p>
          <a:p>
            <a:r>
              <a:rPr lang="en-US" dirty="0" smtClean="0"/>
              <a:t>ACM </a:t>
            </a:r>
            <a:r>
              <a:rPr lang="en-US" i="1" dirty="0"/>
              <a:t>Author-</a:t>
            </a:r>
            <a:r>
              <a:rPr lang="en-US" i="1" dirty="0" err="1"/>
              <a:t>Izer</a:t>
            </a:r>
            <a:r>
              <a:rPr lang="en-US" i="1" dirty="0"/>
              <a:t> </a:t>
            </a:r>
            <a:r>
              <a:rPr lang="en-US" dirty="0" smtClean="0"/>
              <a:t>expands </a:t>
            </a:r>
            <a:r>
              <a:rPr lang="en-US" dirty="0"/>
              <a:t>ACM’s reputation as an innovative “Green Path” publisher.” </a:t>
            </a:r>
            <a:endParaRPr lang="en-US" dirty="0" smtClean="0"/>
          </a:p>
          <a:p>
            <a:endParaRPr lang="en-US" dirty="0"/>
          </a:p>
          <a:p>
            <a:endParaRPr lang="en-US" dirty="0"/>
          </a:p>
        </p:txBody>
      </p:sp>
    </p:spTree>
    <p:extLst>
      <p:ext uri="{BB962C8B-B14F-4D97-AF65-F5344CB8AC3E}">
        <p14:creationId xmlns:p14="http://schemas.microsoft.com/office/powerpoint/2010/main" val="66115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 Author-</a:t>
            </a:r>
            <a:r>
              <a:rPr lang="en-US" dirty="0" err="1" smtClean="0"/>
              <a:t>Izer</a:t>
            </a:r>
            <a:endParaRPr lang="en-US" dirty="0"/>
          </a:p>
        </p:txBody>
      </p:sp>
      <p:sp>
        <p:nvSpPr>
          <p:cNvPr id="3" name="Content Placeholder 2"/>
          <p:cNvSpPr>
            <a:spLocks noGrp="1"/>
          </p:cNvSpPr>
          <p:nvPr>
            <p:ph sz="quarter" idx="1"/>
          </p:nvPr>
        </p:nvSpPr>
        <p:spPr>
          <a:xfrm>
            <a:off x="533400" y="1447800"/>
            <a:ext cx="8153400" cy="4953000"/>
          </a:xfrm>
        </p:spPr>
        <p:txBody>
          <a:bodyPr>
            <a:normAutofit/>
          </a:bodyPr>
          <a:lstStyle/>
          <a:p>
            <a:r>
              <a:rPr lang="en-US" b="1" dirty="0" smtClean="0">
                <a:solidFill>
                  <a:srgbClr val="FF0000"/>
                </a:solidFill>
              </a:rPr>
              <a:t>Free service </a:t>
            </a:r>
            <a:r>
              <a:rPr lang="en-US" dirty="0" smtClean="0"/>
              <a:t>for both authors and visitors to authors’ websites</a:t>
            </a:r>
          </a:p>
          <a:p>
            <a:r>
              <a:rPr lang="en-US" dirty="0" smtClean="0"/>
              <a:t>Service can be applied to </a:t>
            </a:r>
            <a:r>
              <a:rPr lang="en-US" b="1" dirty="0" smtClean="0">
                <a:solidFill>
                  <a:srgbClr val="FF0000"/>
                </a:solidFill>
              </a:rPr>
              <a:t>all articles </a:t>
            </a:r>
            <a:r>
              <a:rPr lang="en-US" dirty="0" smtClean="0"/>
              <a:t>you have published with ACM</a:t>
            </a:r>
          </a:p>
          <a:p>
            <a:r>
              <a:rPr lang="en-US" dirty="0" smtClean="0"/>
              <a:t>With </a:t>
            </a:r>
            <a:r>
              <a:rPr lang="en-US" b="1" dirty="0" smtClean="0">
                <a:solidFill>
                  <a:srgbClr val="FF0000"/>
                </a:solidFill>
              </a:rPr>
              <a:t>widespread usage of this service </a:t>
            </a:r>
            <a:r>
              <a:rPr lang="en-US" dirty="0" smtClean="0"/>
              <a:t>– need to post your author-prepared versions should be alleviated</a:t>
            </a:r>
          </a:p>
          <a:p>
            <a:r>
              <a:rPr lang="en-US" dirty="0" smtClean="0"/>
              <a:t>Automatic indexers will point to article in DL rather than alternative versions hosted elsewhere without promise of being permanently maintained</a:t>
            </a:r>
          </a:p>
          <a:p>
            <a:endParaRPr lang="en-US" dirty="0"/>
          </a:p>
          <a:p>
            <a:r>
              <a:rPr lang="en-US" b="1" dirty="0"/>
              <a:t>http://www.acm.org/publications/acm-author-izer-service</a:t>
            </a:r>
          </a:p>
          <a:p>
            <a:endParaRPr lang="en-US" dirty="0" smtClean="0"/>
          </a:p>
          <a:p>
            <a:endParaRPr lang="en-US" dirty="0"/>
          </a:p>
        </p:txBody>
      </p:sp>
    </p:spTree>
    <p:extLst>
      <p:ext uri="{BB962C8B-B14F-4D97-AF65-F5344CB8AC3E}">
        <p14:creationId xmlns:p14="http://schemas.microsoft.com/office/powerpoint/2010/main" val="423353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868362"/>
          </a:xfrm>
        </p:spPr>
        <p:txBody>
          <a:bodyPr/>
          <a:lstStyle/>
          <a:p>
            <a:r>
              <a:rPr lang="en-US" dirty="0" smtClean="0"/>
              <a:t>SIGMM Membership and Finances</a:t>
            </a:r>
            <a:endParaRPr lang="en-US" dirty="0"/>
          </a:p>
        </p:txBody>
      </p:sp>
      <p:sp>
        <p:nvSpPr>
          <p:cNvPr id="3" name="Content Placeholder 2"/>
          <p:cNvSpPr>
            <a:spLocks noGrp="1"/>
          </p:cNvSpPr>
          <p:nvPr>
            <p:ph sz="quarter" idx="1"/>
          </p:nvPr>
        </p:nvSpPr>
        <p:spPr>
          <a:xfrm>
            <a:off x="304800" y="990600"/>
            <a:ext cx="8839200" cy="5867400"/>
          </a:xfrm>
        </p:spPr>
        <p:txBody>
          <a:bodyPr>
            <a:normAutofit/>
          </a:bodyPr>
          <a:lstStyle/>
          <a:p>
            <a:r>
              <a:rPr lang="en-US" dirty="0" smtClean="0"/>
              <a:t>Currently 400 SIGMM Members (decrease from last year 416)</a:t>
            </a:r>
          </a:p>
          <a:p>
            <a:r>
              <a:rPr lang="en-US" dirty="0" smtClean="0"/>
              <a:t>Sound budget</a:t>
            </a:r>
          </a:p>
          <a:p>
            <a:r>
              <a:rPr lang="en-US" b="1" dirty="0" smtClean="0"/>
              <a:t>Join SIGMM </a:t>
            </a:r>
            <a:r>
              <a:rPr lang="en-US" dirty="0" smtClean="0"/>
              <a:t>for: </a:t>
            </a:r>
            <a:r>
              <a:rPr lang="en-US" dirty="0" smtClean="0">
                <a:solidFill>
                  <a:srgbClr val="FF0000"/>
                </a:solidFill>
              </a:rPr>
              <a:t>$20 professional </a:t>
            </a:r>
            <a:r>
              <a:rPr lang="en-US" dirty="0" smtClean="0"/>
              <a:t>(per year) and </a:t>
            </a:r>
            <a:r>
              <a:rPr lang="en-US" dirty="0" smtClean="0">
                <a:solidFill>
                  <a:srgbClr val="FF0000"/>
                </a:solidFill>
              </a:rPr>
              <a:t>$15 students </a:t>
            </a:r>
            <a:r>
              <a:rPr lang="en-US" dirty="0" smtClean="0"/>
              <a:t>(per year) </a:t>
            </a:r>
          </a:p>
          <a:p>
            <a:pPr lvl="1"/>
            <a:r>
              <a:rPr lang="en-US" dirty="0" smtClean="0"/>
              <a:t>Receiving SIGMM Records, email-list for SIGMM members only</a:t>
            </a:r>
          </a:p>
          <a:p>
            <a:pPr lvl="1"/>
            <a:r>
              <a:rPr lang="en-US" dirty="0" smtClean="0"/>
              <a:t>Access to some SIGMM web site information for SIGMM members only (</a:t>
            </a:r>
            <a:r>
              <a:rPr lang="en-US" dirty="0" err="1" smtClean="0"/>
              <a:t>edu</a:t>
            </a:r>
            <a:r>
              <a:rPr lang="en-US" dirty="0" smtClean="0"/>
              <a:t> material,  …..) </a:t>
            </a:r>
          </a:p>
          <a:p>
            <a:pPr lvl="1"/>
            <a:r>
              <a:rPr lang="en-US" dirty="0" smtClean="0"/>
              <a:t>Discount for student registrations in some of the future ACM SIGMM sponsored conferences</a:t>
            </a:r>
          </a:p>
          <a:p>
            <a:r>
              <a:rPr lang="en-US" b="1" dirty="0" smtClean="0">
                <a:solidFill>
                  <a:srgbClr val="FF0000"/>
                </a:solidFill>
              </a:rPr>
              <a:t>Join SIGMM – really important for the health of the community !!!</a:t>
            </a:r>
          </a:p>
          <a:p>
            <a:pPr lvl="1"/>
            <a:endParaRPr lang="en-US" dirty="0" smtClean="0"/>
          </a:p>
          <a:p>
            <a:pPr lvl="1"/>
            <a:endParaRPr lang="en-US" dirty="0" smtClean="0"/>
          </a:p>
          <a:p>
            <a:pPr lvl="1"/>
            <a:endParaRPr lang="en-US" dirty="0" smtClean="0"/>
          </a:p>
          <a:p>
            <a:endParaRPr lang="en-US" dirty="0" smtClean="0"/>
          </a:p>
          <a:p>
            <a:endParaRPr lang="en-US" dirty="0" smtClean="0"/>
          </a:p>
          <a:p>
            <a:pPr lvl="1"/>
            <a:endParaRPr lang="en-US" dirty="0" smtClean="0"/>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What Does SIGMM Fund?</a:t>
            </a:r>
            <a:endParaRPr lang="en-US" dirty="0"/>
          </a:p>
        </p:txBody>
      </p:sp>
      <p:sp>
        <p:nvSpPr>
          <p:cNvPr id="3" name="Content Placeholder 2"/>
          <p:cNvSpPr>
            <a:spLocks noGrp="1"/>
          </p:cNvSpPr>
          <p:nvPr>
            <p:ph sz="quarter" idx="1"/>
          </p:nvPr>
        </p:nvSpPr>
        <p:spPr>
          <a:xfrm>
            <a:off x="381000" y="1447800"/>
            <a:ext cx="8610600" cy="5181600"/>
          </a:xfrm>
        </p:spPr>
        <p:txBody>
          <a:bodyPr>
            <a:normAutofit/>
          </a:bodyPr>
          <a:lstStyle/>
          <a:p>
            <a:r>
              <a:rPr lang="en-US" sz="2800" dirty="0" smtClean="0"/>
              <a:t>SIGMM </a:t>
            </a:r>
            <a:r>
              <a:rPr lang="en-US" sz="2800" dirty="0"/>
              <a:t>Fees for </a:t>
            </a:r>
            <a:r>
              <a:rPr lang="en-US" sz="2800" dirty="0" smtClean="0"/>
              <a:t>ACM </a:t>
            </a:r>
            <a:r>
              <a:rPr lang="en-US" sz="2800" dirty="0"/>
              <a:t>(each SIG does)</a:t>
            </a:r>
          </a:p>
          <a:p>
            <a:r>
              <a:rPr lang="en-US" sz="2800" dirty="0"/>
              <a:t>Funding of </a:t>
            </a:r>
            <a:r>
              <a:rPr lang="en-US" sz="2800" b="1" dirty="0" smtClean="0">
                <a:solidFill>
                  <a:srgbClr val="FF0000"/>
                </a:solidFill>
              </a:rPr>
              <a:t>SIGMM awards  </a:t>
            </a:r>
            <a:r>
              <a:rPr lang="en-US" sz="2800" dirty="0" smtClean="0"/>
              <a:t>(</a:t>
            </a:r>
            <a:r>
              <a:rPr lang="en-US" sz="2800" dirty="0"/>
              <a:t>Technical Achievement Award and Outstanding PhD Thesis Award</a:t>
            </a:r>
            <a:r>
              <a:rPr lang="en-US" sz="2800" dirty="0" smtClean="0"/>
              <a:t>)</a:t>
            </a:r>
          </a:p>
          <a:p>
            <a:r>
              <a:rPr lang="en-US" sz="2800" dirty="0" smtClean="0"/>
              <a:t>Funding of  </a:t>
            </a:r>
            <a:r>
              <a:rPr lang="en-US" sz="2800" b="1" dirty="0" smtClean="0">
                <a:solidFill>
                  <a:srgbClr val="FF0000"/>
                </a:solidFill>
              </a:rPr>
              <a:t>TOMCCAP  awards</a:t>
            </a:r>
            <a:r>
              <a:rPr lang="en-US" sz="2800" dirty="0" smtClean="0"/>
              <a:t> (Best Associate Editor Award Plaque, Future Nicolas </a:t>
            </a:r>
            <a:r>
              <a:rPr lang="en-US" sz="2800" dirty="0" err="1" smtClean="0"/>
              <a:t>Georganas</a:t>
            </a:r>
            <a:r>
              <a:rPr lang="en-US" sz="2800" dirty="0" smtClean="0"/>
              <a:t> Best Paper Award )</a:t>
            </a:r>
            <a:endParaRPr lang="en-US" sz="2800" dirty="0"/>
          </a:p>
          <a:p>
            <a:r>
              <a:rPr lang="en-US" sz="2800" b="1" dirty="0">
                <a:solidFill>
                  <a:srgbClr val="FF0000"/>
                </a:solidFill>
              </a:rPr>
              <a:t>Travel Grants for Students to ACM Multimedia </a:t>
            </a:r>
          </a:p>
          <a:p>
            <a:r>
              <a:rPr lang="en-US" sz="2800" dirty="0"/>
              <a:t>Partial expenses for </a:t>
            </a:r>
            <a:r>
              <a:rPr lang="en-US" sz="2800" b="1" dirty="0">
                <a:solidFill>
                  <a:srgbClr val="FF0000"/>
                </a:solidFill>
              </a:rPr>
              <a:t>TPC meeting </a:t>
            </a:r>
            <a:r>
              <a:rPr lang="en-US" sz="2800" dirty="0"/>
              <a:t>of ACM Multimedia conference</a:t>
            </a:r>
          </a:p>
          <a:p>
            <a:r>
              <a:rPr lang="en-US" sz="2800" dirty="0"/>
              <a:t>Funding </a:t>
            </a:r>
            <a:r>
              <a:rPr lang="en-US" sz="2800" b="1" dirty="0"/>
              <a:t>of  </a:t>
            </a:r>
            <a:r>
              <a:rPr lang="en-US" sz="2800" b="1" dirty="0" smtClean="0">
                <a:solidFill>
                  <a:srgbClr val="FF0000"/>
                </a:solidFill>
              </a:rPr>
              <a:t>SIGMM-specific professional meetings</a:t>
            </a:r>
            <a:endParaRPr lang="en-US" sz="2800" dirty="0"/>
          </a:p>
        </p:txBody>
      </p:sp>
    </p:spTree>
    <p:extLst>
      <p:ext uri="{BB962C8B-B14F-4D97-AF65-F5344CB8AC3E}">
        <p14:creationId xmlns:p14="http://schemas.microsoft.com/office/powerpoint/2010/main" val="107462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smtClean="0"/>
              <a:t>Future  Steps</a:t>
            </a:r>
            <a:endParaRPr lang="en-US" dirty="0"/>
          </a:p>
        </p:txBody>
      </p:sp>
      <p:sp>
        <p:nvSpPr>
          <p:cNvPr id="3" name="Content Placeholder 2"/>
          <p:cNvSpPr>
            <a:spLocks noGrp="1"/>
          </p:cNvSpPr>
          <p:nvPr>
            <p:ph sz="quarter" idx="1"/>
          </p:nvPr>
        </p:nvSpPr>
        <p:spPr>
          <a:xfrm>
            <a:off x="685800" y="1295400"/>
            <a:ext cx="8001000" cy="5410200"/>
          </a:xfrm>
        </p:spPr>
        <p:txBody>
          <a:bodyPr>
            <a:normAutofit lnSpcReduction="10000"/>
          </a:bodyPr>
          <a:lstStyle/>
          <a:p>
            <a:r>
              <a:rPr lang="en-US" b="1" dirty="0" smtClean="0">
                <a:solidFill>
                  <a:srgbClr val="FF0000"/>
                </a:solidFill>
              </a:rPr>
              <a:t>Prepare celebration of 20 Years of ACM Multimedia at MM’12 </a:t>
            </a:r>
          </a:p>
          <a:p>
            <a:r>
              <a:rPr lang="en-US" dirty="0" smtClean="0"/>
              <a:t>Increase </a:t>
            </a:r>
            <a:r>
              <a:rPr lang="en-US" b="1" dirty="0" smtClean="0">
                <a:solidFill>
                  <a:srgbClr val="FF0000"/>
                </a:solidFill>
              </a:rPr>
              <a:t>student travel support </a:t>
            </a:r>
            <a:r>
              <a:rPr lang="en-US" dirty="0" smtClean="0"/>
              <a:t>through all SIGMM-sponsored venues (as finances allow)</a:t>
            </a:r>
          </a:p>
          <a:p>
            <a:r>
              <a:rPr lang="en-US" dirty="0" smtClean="0"/>
              <a:t>Increase </a:t>
            </a:r>
            <a:r>
              <a:rPr lang="en-US" b="1" dirty="0" smtClean="0">
                <a:solidFill>
                  <a:srgbClr val="FF0000"/>
                </a:solidFill>
              </a:rPr>
              <a:t>women participation </a:t>
            </a:r>
            <a:r>
              <a:rPr lang="en-US" dirty="0" smtClean="0"/>
              <a:t>in SIGMM (bottom up – participation of more female researchers in organization of ACM SIGMM-sponsored conferences program committees, area chairs, ….)</a:t>
            </a:r>
          </a:p>
          <a:p>
            <a:r>
              <a:rPr lang="en-US" dirty="0" smtClean="0"/>
              <a:t>Increase </a:t>
            </a:r>
            <a:r>
              <a:rPr lang="en-US" b="1" dirty="0" smtClean="0">
                <a:solidFill>
                  <a:srgbClr val="FF0000"/>
                </a:solidFill>
              </a:rPr>
              <a:t>industry participation – practitioners’ day</a:t>
            </a:r>
          </a:p>
          <a:p>
            <a:r>
              <a:rPr lang="en-US" b="1" dirty="0" smtClean="0"/>
              <a:t>Automate preservation process of talks, web</a:t>
            </a:r>
            <a:r>
              <a:rPr lang="en-US" dirty="0" smtClean="0"/>
              <a:t>, … </a:t>
            </a:r>
          </a:p>
          <a:p>
            <a:r>
              <a:rPr lang="en-US" dirty="0" smtClean="0"/>
              <a:t>Looking for </a:t>
            </a:r>
            <a:r>
              <a:rPr lang="en-US" b="1" dirty="0" smtClean="0">
                <a:solidFill>
                  <a:srgbClr val="FF0000"/>
                </a:solidFill>
              </a:rPr>
              <a:t>new initiatives </a:t>
            </a:r>
            <a:r>
              <a:rPr lang="en-US" dirty="0" smtClean="0"/>
              <a:t>– new competitions at SIGMM-sponsored venues </a:t>
            </a:r>
          </a:p>
          <a:p>
            <a:pPr lvl="1"/>
            <a:r>
              <a:rPr lang="en-US" b="1" dirty="0" smtClean="0">
                <a:solidFill>
                  <a:srgbClr val="FF0000"/>
                </a:solidFill>
              </a:rPr>
              <a:t>Email to </a:t>
            </a:r>
            <a:r>
              <a:rPr lang="en-US" b="1" dirty="0" smtClean="0">
                <a:solidFill>
                  <a:srgbClr val="FF0000"/>
                </a:solidFill>
                <a:hlinkClick r:id="rId2"/>
              </a:rPr>
              <a:t>klara@illinois.edu</a:t>
            </a:r>
            <a:endParaRPr lang="en-US" b="1" dirty="0" smtClean="0">
              <a:solidFill>
                <a:srgbClr val="FF0000"/>
              </a:solidFill>
            </a:endParaRPr>
          </a:p>
          <a:p>
            <a:pPr lvl="1"/>
            <a:endParaRPr lang="en-US"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dirty="0" smtClean="0"/>
              <a:t>Next Talks</a:t>
            </a:r>
            <a:endParaRPr lang="en-US" dirty="0"/>
          </a:p>
        </p:txBody>
      </p:sp>
      <p:sp>
        <p:nvSpPr>
          <p:cNvPr id="3" name="Content Placeholder 2"/>
          <p:cNvSpPr>
            <a:spLocks noGrp="1"/>
          </p:cNvSpPr>
          <p:nvPr>
            <p:ph sz="quarter" idx="1"/>
          </p:nvPr>
        </p:nvSpPr>
        <p:spPr>
          <a:xfrm>
            <a:off x="381000" y="914400"/>
            <a:ext cx="8305800" cy="5715000"/>
          </a:xfrm>
        </p:spPr>
        <p:txBody>
          <a:bodyPr>
            <a:normAutofit/>
          </a:bodyPr>
          <a:lstStyle/>
          <a:p>
            <a:r>
              <a:rPr lang="en-US" dirty="0" smtClean="0"/>
              <a:t> </a:t>
            </a:r>
            <a:r>
              <a:rPr lang="en-US" b="1" dirty="0" smtClean="0">
                <a:solidFill>
                  <a:srgbClr val="FF0000"/>
                </a:solidFill>
              </a:rPr>
              <a:t>Ralf Steinmetz </a:t>
            </a:r>
            <a:r>
              <a:rPr lang="en-US" b="1" dirty="0" smtClean="0"/>
              <a:t>– State of  ACM Transactions on Multimedia Computing, Communications and Applications Journal </a:t>
            </a:r>
            <a:endParaRPr lang="en-US" dirty="0" smtClean="0"/>
          </a:p>
          <a:p>
            <a:r>
              <a:rPr lang="en-US" b="1" dirty="0" smtClean="0">
                <a:solidFill>
                  <a:srgbClr val="FF0000"/>
                </a:solidFill>
              </a:rPr>
              <a:t>Balakrishnan Prabhakaran </a:t>
            </a:r>
            <a:r>
              <a:rPr lang="en-US" b="1" dirty="0" smtClean="0"/>
              <a:t>– State of SIGMM Web Magazine and Portal </a:t>
            </a:r>
            <a:r>
              <a:rPr lang="en-US" dirty="0" smtClean="0"/>
              <a:t> </a:t>
            </a:r>
          </a:p>
          <a:p>
            <a:r>
              <a:rPr lang="en-US" b="1" dirty="0" smtClean="0">
                <a:solidFill>
                  <a:srgbClr val="FF0000"/>
                </a:solidFill>
              </a:rPr>
              <a:t>Carsten </a:t>
            </a:r>
            <a:r>
              <a:rPr lang="en-US" b="1" dirty="0" err="1" smtClean="0">
                <a:solidFill>
                  <a:srgbClr val="FF0000"/>
                </a:solidFill>
              </a:rPr>
              <a:t>Griwotz</a:t>
            </a:r>
            <a:r>
              <a:rPr lang="en-US" b="1" dirty="0" smtClean="0">
                <a:solidFill>
                  <a:srgbClr val="FF0000"/>
                </a:solidFill>
              </a:rPr>
              <a:t> </a:t>
            </a:r>
            <a:r>
              <a:rPr lang="en-US" b="1" dirty="0" smtClean="0"/>
              <a:t>– State of  SIGMM Records Newsletter </a:t>
            </a:r>
            <a:endParaRPr lang="en-US" dirty="0" smtClean="0"/>
          </a:p>
          <a:p>
            <a:r>
              <a:rPr lang="en-US" b="1" dirty="0" smtClean="0">
                <a:solidFill>
                  <a:srgbClr val="FF0000"/>
                </a:solidFill>
              </a:rPr>
              <a:t>Thomas Plagemann </a:t>
            </a:r>
            <a:r>
              <a:rPr lang="en-US" b="1" dirty="0" smtClean="0"/>
              <a:t>– State of Springer Multimedia Systems Journal </a:t>
            </a:r>
          </a:p>
          <a:p>
            <a:r>
              <a:rPr lang="en-US" b="1" dirty="0" smtClean="0">
                <a:solidFill>
                  <a:srgbClr val="FF0000"/>
                </a:solidFill>
              </a:rPr>
              <a:t>Wei Tsang </a:t>
            </a:r>
            <a:r>
              <a:rPr lang="en-US" b="1" dirty="0" err="1" smtClean="0">
                <a:solidFill>
                  <a:srgbClr val="FF0000"/>
                </a:solidFill>
              </a:rPr>
              <a:t>Ooi</a:t>
            </a:r>
            <a:r>
              <a:rPr lang="en-US" b="1" dirty="0" smtClean="0">
                <a:solidFill>
                  <a:srgbClr val="FF0000"/>
                </a:solidFill>
              </a:rPr>
              <a:t> </a:t>
            </a:r>
            <a:r>
              <a:rPr lang="en-US" b="1" dirty="0" smtClean="0"/>
              <a:t>– SIGMM Educational Efforts</a:t>
            </a:r>
          </a:p>
          <a:p>
            <a:r>
              <a:rPr lang="en-US" b="1" dirty="0" smtClean="0">
                <a:solidFill>
                  <a:srgbClr val="FF0000"/>
                </a:solidFill>
              </a:rPr>
              <a:t>Mohan </a:t>
            </a:r>
            <a:r>
              <a:rPr lang="en-US" b="1" dirty="0" err="1" smtClean="0">
                <a:solidFill>
                  <a:srgbClr val="FF0000"/>
                </a:solidFill>
              </a:rPr>
              <a:t>Kankanhalli</a:t>
            </a:r>
            <a:r>
              <a:rPr lang="en-US" b="1" dirty="0" smtClean="0">
                <a:solidFill>
                  <a:srgbClr val="FF0000"/>
                </a:solidFill>
              </a:rPr>
              <a:t> </a:t>
            </a:r>
            <a:r>
              <a:rPr lang="en-US" b="1" dirty="0" smtClean="0"/>
              <a:t>– Discussion of Future conferences </a:t>
            </a:r>
            <a:endParaRPr lang="en-US" dirty="0" smtClean="0"/>
          </a:p>
          <a:p>
            <a:r>
              <a:rPr lang="en-US" b="1" dirty="0" smtClean="0">
                <a:solidFill>
                  <a:srgbClr val="FF0000"/>
                </a:solidFill>
              </a:rPr>
              <a:t>Bids for ACM Multimedia 2014 </a:t>
            </a:r>
            <a:r>
              <a:rPr lang="en-US" b="1" dirty="0" smtClean="0"/>
              <a:t>in North America</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58775" y="404664"/>
            <a:ext cx="8532813" cy="895350"/>
          </a:xfrm>
        </p:spPr>
        <p:txBody>
          <a:bodyPr>
            <a:normAutofit fontScale="90000"/>
          </a:bodyPr>
          <a:lstStyle/>
          <a:p>
            <a:r>
              <a:rPr lang="en-US" dirty="0" smtClean="0"/>
              <a:t>ACM Business Meeting</a:t>
            </a:r>
            <a:br>
              <a:rPr lang="en-US" dirty="0" smtClean="0"/>
            </a:br>
            <a:r>
              <a:rPr lang="en-US" dirty="0" smtClean="0"/>
              <a:t>Nov 30th 2011</a:t>
            </a:r>
          </a:p>
        </p:txBody>
      </p:sp>
      <p:sp>
        <p:nvSpPr>
          <p:cNvPr id="3076" name="Rectangle 3"/>
          <p:cNvSpPr>
            <a:spLocks noGrp="1" noChangeArrowheads="1"/>
          </p:cNvSpPr>
          <p:nvPr>
            <p:ph type="subTitle" idx="1"/>
          </p:nvPr>
        </p:nvSpPr>
        <p:spPr>
          <a:xfrm>
            <a:off x="533400" y="3352800"/>
            <a:ext cx="8077200" cy="3200400"/>
          </a:xfrm>
        </p:spPr>
        <p:txBody>
          <a:bodyPr>
            <a:normAutofit fontScale="70000" lnSpcReduction="20000"/>
          </a:bodyPr>
          <a:lstStyle/>
          <a:p>
            <a:r>
              <a:rPr lang="en-US" sz="4800" dirty="0" smtClean="0"/>
              <a:t>ACM Transactions on Multimedia Computing, Communications and Applications (TOMCCAP) Status Report</a:t>
            </a:r>
          </a:p>
          <a:p>
            <a:endParaRPr lang="en-US" sz="4800" dirty="0"/>
          </a:p>
          <a:p>
            <a:r>
              <a:rPr lang="en-US" sz="4800" dirty="0" smtClean="0"/>
              <a:t>Ralf Steinmetz</a:t>
            </a:r>
          </a:p>
          <a:p>
            <a:r>
              <a:rPr lang="en-US" sz="4800" dirty="0" smtClean="0"/>
              <a:t>Editor-in-Chief of TOMCCAP</a:t>
            </a:r>
            <a:endParaRPr lang="en-US" sz="4800" dirty="0" smtClean="0"/>
          </a:p>
          <a:p>
            <a:r>
              <a:rPr lang="en-US" dirty="0" smtClean="0"/>
              <a:t>ACM Multimedia 2011- Scottsdale, Arizona</a:t>
            </a:r>
          </a:p>
        </p:txBody>
      </p:sp>
      <p:pic>
        <p:nvPicPr>
          <p:cNvPr id="3078" name="Grafik 3"/>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826402" y="68814"/>
            <a:ext cx="3650597" cy="29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43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r>
              <a:rPr lang="en-US" b="1" dirty="0" smtClean="0">
                <a:solidFill>
                  <a:srgbClr val="0070C0"/>
                </a:solidFill>
              </a:rPr>
              <a:t>TOMCCAP</a:t>
            </a:r>
            <a:r>
              <a:rPr lang="en-US" dirty="0" smtClean="0"/>
              <a:t> Overview</a:t>
            </a:r>
          </a:p>
        </p:txBody>
      </p:sp>
      <p:sp>
        <p:nvSpPr>
          <p:cNvPr id="271365" name="Rectangle 5"/>
          <p:cNvSpPr>
            <a:spLocks noGrp="1" noChangeArrowheads="1"/>
          </p:cNvSpPr>
          <p:nvPr>
            <p:ph type="body" sz="half" idx="1"/>
          </p:nvPr>
        </p:nvSpPr>
        <p:spPr/>
        <p:txBody>
          <a:bodyPr>
            <a:normAutofit fontScale="92500" lnSpcReduction="20000"/>
          </a:bodyPr>
          <a:lstStyle/>
          <a:p>
            <a:r>
              <a:rPr lang="en-US" dirty="0" smtClean="0"/>
              <a:t>History</a:t>
            </a:r>
          </a:p>
          <a:p>
            <a:pPr lvl="1"/>
            <a:r>
              <a:rPr lang="en-US" dirty="0" smtClean="0"/>
              <a:t>Formed in Jan. 2004</a:t>
            </a:r>
          </a:p>
          <a:p>
            <a:pPr lvl="1"/>
            <a:r>
              <a:rPr lang="en-US" dirty="0" smtClean="0"/>
              <a:t>First Issue Feb. 2005</a:t>
            </a:r>
          </a:p>
          <a:p>
            <a:endParaRPr lang="en-US" dirty="0" smtClean="0"/>
          </a:p>
          <a:p>
            <a:r>
              <a:rPr lang="en-US" dirty="0" smtClean="0"/>
              <a:t>Today</a:t>
            </a:r>
          </a:p>
          <a:p>
            <a:pPr lvl="1"/>
            <a:r>
              <a:rPr lang="en-US" dirty="0" smtClean="0"/>
              <a:t>published quarterly</a:t>
            </a:r>
          </a:p>
          <a:p>
            <a:pPr lvl="1"/>
            <a:r>
              <a:rPr lang="en-US" dirty="0" smtClean="0"/>
              <a:t>in color</a:t>
            </a:r>
          </a:p>
          <a:p>
            <a:pPr lvl="1"/>
            <a:r>
              <a:rPr lang="en-US" dirty="0" smtClean="0"/>
              <a:t>~8 papers per issue </a:t>
            </a:r>
          </a:p>
          <a:p>
            <a:pPr lvl="2"/>
            <a:r>
              <a:rPr lang="en-US" dirty="0" smtClean="0"/>
              <a:t>since 2008</a:t>
            </a:r>
          </a:p>
          <a:p>
            <a:pPr lvl="1"/>
            <a:r>
              <a:rPr lang="en-US" dirty="0" smtClean="0"/>
              <a:t>Available at</a:t>
            </a:r>
            <a:br>
              <a:rPr lang="en-US" dirty="0" smtClean="0"/>
            </a:br>
            <a:r>
              <a:rPr lang="en-US" dirty="0" smtClean="0"/>
              <a:t>ACM Digital Library</a:t>
            </a:r>
          </a:p>
          <a:p>
            <a:endParaRPr lang="en-US" dirty="0" smtClean="0"/>
          </a:p>
          <a:p>
            <a:r>
              <a:rPr lang="en-US" dirty="0" smtClean="0"/>
              <a:t>tomccap.acm.org</a:t>
            </a:r>
          </a:p>
        </p:txBody>
      </p:sp>
      <p:sp>
        <p:nvSpPr>
          <p:cNvPr id="4101" name="Rectangle 6"/>
          <p:cNvSpPr>
            <a:spLocks noGrp="1" noChangeArrowheads="1"/>
          </p:cNvSpPr>
          <p:nvPr>
            <p:ph type="body" sz="half" idx="2"/>
          </p:nvPr>
        </p:nvSpPr>
        <p:spPr/>
        <p:txBody>
          <a:bodyPr>
            <a:normAutofit fontScale="85000" lnSpcReduction="20000"/>
          </a:bodyPr>
          <a:lstStyle/>
          <a:p>
            <a:r>
              <a:rPr lang="en-US" dirty="0" smtClean="0"/>
              <a:t>One Special Issue per year </a:t>
            </a:r>
            <a:br>
              <a:rPr lang="en-US" dirty="0" smtClean="0"/>
            </a:br>
            <a:r>
              <a:rPr lang="en-US" dirty="0" smtClean="0"/>
              <a:t>(November Issue):</a:t>
            </a:r>
          </a:p>
          <a:p>
            <a:pPr lvl="1"/>
            <a:r>
              <a:rPr lang="en-US" dirty="0" smtClean="0"/>
              <a:t>2007: </a:t>
            </a:r>
            <a:br>
              <a:rPr lang="en-US" dirty="0" smtClean="0"/>
            </a:br>
            <a:r>
              <a:rPr lang="en-US" dirty="0" smtClean="0"/>
              <a:t>Eye Tracking in Multimedia Applications</a:t>
            </a:r>
          </a:p>
          <a:p>
            <a:pPr lvl="1"/>
            <a:r>
              <a:rPr lang="en-US" dirty="0" smtClean="0"/>
              <a:t>2008: Interactive Television</a:t>
            </a:r>
          </a:p>
          <a:p>
            <a:pPr lvl="1"/>
            <a:r>
              <a:rPr lang="en-US" dirty="0" smtClean="0"/>
              <a:t>2009: Knowledge Media</a:t>
            </a:r>
          </a:p>
          <a:p>
            <a:pPr lvl="1"/>
            <a:r>
              <a:rPr lang="en-US" dirty="0" smtClean="0"/>
              <a:t>2010: Multimedia Sensor Fusion</a:t>
            </a:r>
          </a:p>
          <a:p>
            <a:pPr lvl="1"/>
            <a:r>
              <a:rPr lang="en-US" dirty="0" smtClean="0"/>
              <a:t>2011: Social Media</a:t>
            </a:r>
          </a:p>
          <a:p>
            <a:pPr lvl="1"/>
            <a:r>
              <a:rPr lang="en-US" dirty="0" smtClean="0">
                <a:solidFill>
                  <a:srgbClr val="CC0000"/>
                </a:solidFill>
              </a:rPr>
              <a:t>2012: 3D Mobile Multimedia</a:t>
            </a:r>
          </a:p>
          <a:p>
            <a:pPr lvl="1"/>
            <a:endParaRPr lang="en-US" dirty="0" smtClean="0"/>
          </a:p>
          <a:p>
            <a:r>
              <a:rPr lang="en-US" dirty="0" smtClean="0">
                <a:solidFill>
                  <a:srgbClr val="CC0000"/>
                </a:solidFill>
              </a:rPr>
              <a:t>Since 2011 </a:t>
            </a:r>
          </a:p>
          <a:p>
            <a:pPr lvl="1"/>
            <a:r>
              <a:rPr lang="en-US" dirty="0" smtClean="0"/>
              <a:t>one additional </a:t>
            </a:r>
            <a:r>
              <a:rPr lang="en-US" dirty="0" smtClean="0">
                <a:solidFill>
                  <a:srgbClr val="CC0000"/>
                </a:solidFill>
              </a:rPr>
              <a:t>online-only</a:t>
            </a:r>
            <a:r>
              <a:rPr lang="en-US" dirty="0" smtClean="0"/>
              <a:t> issue</a:t>
            </a:r>
            <a:br>
              <a:rPr lang="en-US" dirty="0" smtClean="0"/>
            </a:br>
            <a:r>
              <a:rPr lang="en-US" dirty="0" smtClean="0"/>
              <a:t>with special section on </a:t>
            </a:r>
          </a:p>
          <a:p>
            <a:pPr lvl="2"/>
            <a:r>
              <a:rPr lang="en-US" dirty="0" smtClean="0">
                <a:solidFill>
                  <a:srgbClr val="CC0000"/>
                </a:solidFill>
              </a:rPr>
              <a:t>extended version of</a:t>
            </a:r>
            <a:br>
              <a:rPr lang="en-US" dirty="0" smtClean="0">
                <a:solidFill>
                  <a:srgbClr val="CC0000"/>
                </a:solidFill>
              </a:rPr>
            </a:br>
            <a:r>
              <a:rPr lang="en-US" dirty="0" smtClean="0">
                <a:solidFill>
                  <a:srgbClr val="CC0000"/>
                </a:solidFill>
              </a:rPr>
              <a:t>ACM MM best papers</a:t>
            </a:r>
          </a:p>
        </p:txBody>
      </p:sp>
      <p:sp>
        <p:nvSpPr>
          <p:cNvPr id="4098" name="Fußzeilenplatzhalter 4"/>
          <p:cNvSpPr>
            <a:spLocks noGrp="1"/>
          </p:cNvSpPr>
          <p:nvPr>
            <p:ph type="ftr" sz="quarter" idx="4294967295"/>
          </p:nvPr>
        </p:nvSpPr>
        <p:spPr>
          <a:xfrm>
            <a:off x="0" y="6356350"/>
            <a:ext cx="2133600" cy="365125"/>
          </a:xfrm>
          <a:noFill/>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endParaRPr lang="en-US" smtClean="0">
              <a:solidFill>
                <a:srgbClr val="B5B5B5"/>
              </a:solidFill>
            </a:endParaRPr>
          </a:p>
          <a:p>
            <a:pPr eaLnBrk="1" hangingPunct="1"/>
            <a:endParaRPr lang="en-US">
              <a:solidFill>
                <a:srgbClr val="B5B5B5"/>
              </a:solidFill>
            </a:endParaRPr>
          </a:p>
        </p:txBody>
      </p:sp>
    </p:spTree>
    <p:extLst>
      <p:ext uri="{BB962C8B-B14F-4D97-AF65-F5344CB8AC3E}">
        <p14:creationId xmlns:p14="http://schemas.microsoft.com/office/powerpoint/2010/main" val="3149259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71365">
                                            <p:txEl>
                                              <p:pRg st="11" end="11"/>
                                            </p:txEl>
                                          </p:spTgt>
                                        </p:tgtEl>
                                        <p:attrNameLst>
                                          <p:attrName>style.visibility</p:attrName>
                                        </p:attrNameLst>
                                      </p:cBhvr>
                                      <p:to>
                                        <p:strVal val="visible"/>
                                      </p:to>
                                    </p:set>
                                    <p:animEffect transition="in" filter="blinds(horizontal)">
                                      <p:cBhvr>
                                        <p:cTn id="7" dur="500"/>
                                        <p:tgtEl>
                                          <p:spTgt spid="271365">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1365">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71365">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136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1365">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1365">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1365">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1365">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1365">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1365">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1365">
                                            <p:txEl>
                                              <p:pRg st="11" end="1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01">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01">
                                            <p:txEl>
                                              <p:pRg st="1" end="1"/>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101">
                                            <p:txEl>
                                              <p:pRg st="2" end="2"/>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101">
                                            <p:txEl>
                                              <p:pRg st="3" end="3"/>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101">
                                            <p:txEl>
                                              <p:pRg st="4" end="4"/>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01">
                                            <p:txEl>
                                              <p:pRg st="5" end="5"/>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101">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01">
                                            <p:txEl>
                                              <p:pRg st="8" end="8"/>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101">
                                            <p:txEl>
                                              <p:pRg st="9" end="9"/>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10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5" grpId="0" build="p"/>
      <p:bldP spid="410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
          <p:cNvSpPr>
            <a:spLocks noGrp="1" noChangeArrowheads="1"/>
          </p:cNvSpPr>
          <p:nvPr>
            <p:ph type="title"/>
          </p:nvPr>
        </p:nvSpPr>
        <p:spPr/>
        <p:txBody>
          <a:bodyPr/>
          <a:lstStyle/>
          <a:p>
            <a:r>
              <a:rPr lang="en-US" b="1" dirty="0" smtClean="0">
                <a:solidFill>
                  <a:srgbClr val="0070C0"/>
                </a:solidFill>
              </a:rPr>
              <a:t>TOMCCAP</a:t>
            </a:r>
            <a:r>
              <a:rPr lang="en-US" dirty="0" smtClean="0"/>
              <a:t> 2011 News (1)</a:t>
            </a:r>
          </a:p>
        </p:txBody>
      </p:sp>
      <p:sp>
        <p:nvSpPr>
          <p:cNvPr id="273420" name="Rectangle 12"/>
          <p:cNvSpPr>
            <a:spLocks noGrp="1" noChangeArrowheads="1"/>
          </p:cNvSpPr>
          <p:nvPr>
            <p:ph type="body" sz="half" idx="1"/>
          </p:nvPr>
        </p:nvSpPr>
        <p:spPr/>
        <p:txBody>
          <a:bodyPr>
            <a:normAutofit fontScale="77500" lnSpcReduction="20000"/>
          </a:bodyPr>
          <a:lstStyle/>
          <a:p>
            <a:r>
              <a:rPr lang="en-US" dirty="0" smtClean="0"/>
              <a:t>TOMCCAP ranked 3</a:t>
            </a:r>
            <a:r>
              <a:rPr lang="en-US" baseline="30000" dirty="0" smtClean="0"/>
              <a:t>rd</a:t>
            </a:r>
            <a:r>
              <a:rPr lang="en-US" dirty="0" smtClean="0"/>
              <a:t> time by ISI Journal Citation Report </a:t>
            </a:r>
          </a:p>
          <a:p>
            <a:pPr lvl="1"/>
            <a:r>
              <a:rPr lang="en-US" dirty="0" smtClean="0"/>
              <a:t>June 2011</a:t>
            </a:r>
          </a:p>
          <a:p>
            <a:pPr lvl="2"/>
            <a:r>
              <a:rPr lang="en-US" dirty="0" smtClean="0">
                <a:solidFill>
                  <a:srgbClr val="CC0000"/>
                </a:solidFill>
              </a:rPr>
              <a:t>current ranking (2011):</a:t>
            </a:r>
            <a:r>
              <a:rPr lang="en-US" dirty="0">
                <a:solidFill>
                  <a:srgbClr val="CC0000"/>
                </a:solidFill>
              </a:rPr>
              <a:t/>
            </a:r>
            <a:br>
              <a:rPr lang="en-US" dirty="0">
                <a:solidFill>
                  <a:srgbClr val="CC0000"/>
                </a:solidFill>
              </a:rPr>
            </a:br>
            <a:r>
              <a:rPr lang="en-US" dirty="0" smtClean="0">
                <a:solidFill>
                  <a:srgbClr val="CC0000"/>
                </a:solidFill>
              </a:rPr>
              <a:t>impact factor 1.40 </a:t>
            </a:r>
          </a:p>
          <a:p>
            <a:pPr lvl="2"/>
            <a:r>
              <a:rPr lang="en-US" dirty="0" smtClean="0"/>
              <a:t>rank 2 in multimedia</a:t>
            </a:r>
          </a:p>
          <a:p>
            <a:pPr lvl="1"/>
            <a:endParaRPr lang="en-US" dirty="0" smtClean="0"/>
          </a:p>
          <a:p>
            <a:pPr lvl="1"/>
            <a:r>
              <a:rPr lang="en-US" dirty="0" smtClean="0"/>
              <a:t>2010: </a:t>
            </a:r>
          </a:p>
          <a:p>
            <a:pPr lvl="2"/>
            <a:r>
              <a:rPr lang="en-US" dirty="0" smtClean="0"/>
              <a:t>impact factor 1.170 (rank 3)</a:t>
            </a:r>
          </a:p>
          <a:p>
            <a:pPr lvl="2"/>
            <a:endParaRPr lang="en-US" dirty="0" smtClean="0"/>
          </a:p>
          <a:p>
            <a:pPr lvl="1"/>
            <a:r>
              <a:rPr lang="en-US" dirty="0" smtClean="0"/>
              <a:t>2009 (debut ranking): </a:t>
            </a:r>
          </a:p>
          <a:p>
            <a:pPr lvl="2"/>
            <a:r>
              <a:rPr lang="en-US" dirty="0" smtClean="0"/>
              <a:t>impact factor 2.465 (rank 1)</a:t>
            </a:r>
          </a:p>
          <a:p>
            <a:pPr lvl="2"/>
            <a:r>
              <a:rPr lang="en-US" dirty="0" smtClean="0"/>
              <a:t>highest ranked "multimedia" journal</a:t>
            </a:r>
          </a:p>
          <a:p>
            <a:pPr lvl="2"/>
            <a:endParaRPr lang="en-US" dirty="0" smtClean="0"/>
          </a:p>
          <a:p>
            <a:r>
              <a:rPr lang="en-US" dirty="0" smtClean="0"/>
              <a:t>Page limit takes effect </a:t>
            </a:r>
          </a:p>
          <a:p>
            <a:pPr lvl="1"/>
            <a:r>
              <a:rPr lang="en-US" dirty="0" smtClean="0"/>
              <a:t>to 20 pages</a:t>
            </a:r>
            <a:br>
              <a:rPr lang="en-US" dirty="0" smtClean="0"/>
            </a:br>
            <a:r>
              <a:rPr lang="en-US" dirty="0" smtClean="0">
                <a:solidFill>
                  <a:srgbClr val="CC0000"/>
                </a:solidFill>
              </a:rPr>
              <a:t>(plus) +5 pages online appendix </a:t>
            </a:r>
            <a:endParaRPr lang="en-US" dirty="0">
              <a:solidFill>
                <a:srgbClr val="CC0000"/>
              </a:solidFill>
            </a:endParaRPr>
          </a:p>
        </p:txBody>
      </p:sp>
      <p:sp>
        <p:nvSpPr>
          <p:cNvPr id="5125" name="Rectangle 13"/>
          <p:cNvSpPr>
            <a:spLocks noGrp="1" noChangeArrowheads="1"/>
          </p:cNvSpPr>
          <p:nvPr>
            <p:ph type="body" sz="half" idx="2"/>
          </p:nvPr>
        </p:nvSpPr>
        <p:spPr/>
        <p:txBody>
          <a:bodyPr>
            <a:normAutofit fontScale="70000" lnSpcReduction="20000"/>
          </a:bodyPr>
          <a:lstStyle/>
          <a:p>
            <a:r>
              <a:rPr lang="en-US" dirty="0" smtClean="0"/>
              <a:t>Submissions</a:t>
            </a:r>
          </a:p>
          <a:p>
            <a:pPr lvl="1"/>
            <a:r>
              <a:rPr lang="en-US" dirty="0"/>
              <a:t>s</a:t>
            </a:r>
            <a:r>
              <a:rPr lang="en-US" dirty="0" smtClean="0"/>
              <a:t>light decrease in </a:t>
            </a:r>
            <a:r>
              <a:rPr lang="en-US" dirty="0" smtClean="0">
                <a:solidFill>
                  <a:srgbClr val="CC0000"/>
                </a:solidFill>
              </a:rPr>
              <a:t>regular</a:t>
            </a:r>
            <a:r>
              <a:rPr lang="en-US" dirty="0" smtClean="0"/>
              <a:t> submissions ~9 % less than 2010</a:t>
            </a:r>
          </a:p>
          <a:p>
            <a:pPr lvl="1"/>
            <a:r>
              <a:rPr lang="en-US" dirty="0" smtClean="0"/>
              <a:t>accept 24, reject 59, total 83</a:t>
            </a:r>
          </a:p>
          <a:p>
            <a:pPr lvl="1"/>
            <a:r>
              <a:rPr lang="en-US" dirty="0"/>
              <a:t>a</a:t>
            </a:r>
            <a:r>
              <a:rPr lang="en-US" dirty="0" smtClean="0"/>
              <a:t>cceptance ratio 29%</a:t>
            </a:r>
          </a:p>
          <a:p>
            <a:endParaRPr lang="en-US" dirty="0" smtClean="0"/>
          </a:p>
          <a:p>
            <a:r>
              <a:rPr lang="en-US" dirty="0" smtClean="0"/>
              <a:t>Page budget for “2012” </a:t>
            </a:r>
          </a:p>
          <a:p>
            <a:pPr lvl="1"/>
            <a:r>
              <a:rPr lang="en-US" dirty="0" smtClean="0"/>
              <a:t>2012 = July 2011- June 2012</a:t>
            </a:r>
          </a:p>
          <a:p>
            <a:pPr lvl="1"/>
            <a:r>
              <a:rPr lang="en-US" dirty="0" smtClean="0"/>
              <a:t>750 pages</a:t>
            </a:r>
          </a:p>
          <a:p>
            <a:pPr lvl="1"/>
            <a:endParaRPr lang="en-US" dirty="0" smtClean="0"/>
          </a:p>
          <a:p>
            <a:r>
              <a:rPr lang="en-US" dirty="0" smtClean="0">
                <a:solidFill>
                  <a:srgbClr val="CC0000"/>
                </a:solidFill>
              </a:rPr>
              <a:t>Early online publication </a:t>
            </a:r>
          </a:p>
          <a:p>
            <a:pPr lvl="1"/>
            <a:r>
              <a:rPr lang="en-US" dirty="0" smtClean="0">
                <a:solidFill>
                  <a:srgbClr val="CC0000"/>
                </a:solidFill>
              </a:rPr>
              <a:t>started with vol. 7 issue 1, Feb 2011</a:t>
            </a:r>
          </a:p>
          <a:p>
            <a:pPr lvl="1"/>
            <a:r>
              <a:rPr lang="en-US" dirty="0" smtClean="0">
                <a:solidFill>
                  <a:srgbClr val="CC0000"/>
                </a:solidFill>
              </a:rPr>
              <a:t>reduction of publication delay </a:t>
            </a:r>
          </a:p>
          <a:p>
            <a:pPr lvl="2"/>
            <a:r>
              <a:rPr lang="en-US" dirty="0" smtClean="0">
                <a:solidFill>
                  <a:srgbClr val="CC0000"/>
                </a:solidFill>
              </a:rPr>
              <a:t>on paper acceptance </a:t>
            </a:r>
            <a:r>
              <a:rPr lang="en-US" dirty="0" smtClean="0">
                <a:solidFill>
                  <a:srgbClr val="CC0000"/>
                </a:solidFill>
                <a:sym typeface="Wingdings" pitchFamily="2" charset="2"/>
              </a:rPr>
              <a:t> publication around 1 year</a:t>
            </a:r>
          </a:p>
          <a:p>
            <a:pPr lvl="1"/>
            <a:r>
              <a:rPr lang="en-US" dirty="0" smtClean="0">
                <a:solidFill>
                  <a:srgbClr val="CC0000"/>
                </a:solidFill>
                <a:sym typeface="Wingdings" pitchFamily="2" charset="2"/>
              </a:rPr>
              <a:t>issues appear online around two month before shipping</a:t>
            </a:r>
            <a:endParaRPr lang="en-US" dirty="0" smtClean="0">
              <a:solidFill>
                <a:srgbClr val="CC0000"/>
              </a:solidFill>
            </a:endParaRPr>
          </a:p>
          <a:p>
            <a:endParaRPr lang="en-US" dirty="0" smtClean="0"/>
          </a:p>
          <a:p>
            <a:endParaRPr lang="en-US" dirty="0" smtClean="0"/>
          </a:p>
        </p:txBody>
      </p:sp>
      <p:sp>
        <p:nvSpPr>
          <p:cNvPr id="5122" name="Fußzeilenplatzhalter 4"/>
          <p:cNvSpPr>
            <a:spLocks noGrp="1"/>
          </p:cNvSpPr>
          <p:nvPr>
            <p:ph type="ftr" sz="quarter" idx="4294967295"/>
          </p:nvPr>
        </p:nvSpPr>
        <p:spPr>
          <a:xfrm>
            <a:off x="0" y="6356350"/>
            <a:ext cx="2133600" cy="365125"/>
          </a:xfrm>
          <a:noFill/>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endParaRPr lang="en-US" smtClean="0">
              <a:solidFill>
                <a:srgbClr val="B5B5B5"/>
              </a:solidFill>
            </a:endParaRPr>
          </a:p>
          <a:p>
            <a:pPr eaLnBrk="1" hangingPunct="1"/>
            <a:endParaRPr lang="en-US">
              <a:solidFill>
                <a:srgbClr val="B5B5B5"/>
              </a:solidFill>
            </a:endParaRPr>
          </a:p>
        </p:txBody>
      </p:sp>
    </p:spTree>
    <p:extLst>
      <p:ext uri="{BB962C8B-B14F-4D97-AF65-F5344CB8AC3E}">
        <p14:creationId xmlns:p14="http://schemas.microsoft.com/office/powerpoint/2010/main" val="8155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4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34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342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42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3420">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3420">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3420">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3420">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3420">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25">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2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25">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25">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2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25">
                                            <p:txEl>
                                              <p:pRg st="9" end="9"/>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25">
                                            <p:txEl>
                                              <p:pRg st="10" end="1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25">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25">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2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0" grpId="0" build="p"/>
      <p:bldP spid="512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11"/>
          <p:cNvSpPr>
            <a:spLocks noGrp="1" noChangeArrowheads="1"/>
          </p:cNvSpPr>
          <p:nvPr>
            <p:ph type="title"/>
          </p:nvPr>
        </p:nvSpPr>
        <p:spPr/>
        <p:txBody>
          <a:bodyPr/>
          <a:lstStyle/>
          <a:p>
            <a:r>
              <a:rPr lang="en-US" b="1" dirty="0">
                <a:solidFill>
                  <a:srgbClr val="0070C0"/>
                </a:solidFill>
              </a:rPr>
              <a:t>TOMCCAP</a:t>
            </a:r>
            <a:r>
              <a:rPr lang="en-US" dirty="0"/>
              <a:t> 2011 News </a:t>
            </a:r>
            <a:r>
              <a:rPr lang="en-US" dirty="0" smtClean="0"/>
              <a:t>(2)</a:t>
            </a:r>
          </a:p>
        </p:txBody>
      </p:sp>
      <p:sp>
        <p:nvSpPr>
          <p:cNvPr id="273420" name="Rectangle 12"/>
          <p:cNvSpPr>
            <a:spLocks noGrp="1" noChangeArrowheads="1"/>
          </p:cNvSpPr>
          <p:nvPr>
            <p:ph sz="half" idx="1"/>
          </p:nvPr>
        </p:nvSpPr>
        <p:spPr/>
        <p:txBody>
          <a:bodyPr>
            <a:normAutofit fontScale="92500"/>
          </a:bodyPr>
          <a:lstStyle/>
          <a:p>
            <a:r>
              <a:rPr lang="en-US" dirty="0" smtClean="0">
                <a:solidFill>
                  <a:srgbClr val="CC0000"/>
                </a:solidFill>
              </a:rPr>
              <a:t>Named Award: </a:t>
            </a:r>
            <a:br>
              <a:rPr lang="en-US" dirty="0" smtClean="0">
                <a:solidFill>
                  <a:srgbClr val="CC0000"/>
                </a:solidFill>
              </a:rPr>
            </a:br>
            <a:r>
              <a:rPr lang="en-US" dirty="0" smtClean="0">
                <a:solidFill>
                  <a:srgbClr val="CC0000"/>
                </a:solidFill>
              </a:rPr>
              <a:t>"Nicolas </a:t>
            </a:r>
            <a:br>
              <a:rPr lang="en-US" dirty="0" smtClean="0">
                <a:solidFill>
                  <a:srgbClr val="CC0000"/>
                </a:solidFill>
              </a:rPr>
            </a:br>
            <a:r>
              <a:rPr lang="en-US" dirty="0" smtClean="0">
                <a:solidFill>
                  <a:srgbClr val="CC0000"/>
                </a:solidFill>
              </a:rPr>
              <a:t>Georganas“</a:t>
            </a:r>
          </a:p>
          <a:p>
            <a:pPr lvl="1"/>
            <a:endParaRPr lang="en-US" dirty="0" smtClean="0"/>
          </a:p>
          <a:p>
            <a:pPr lvl="1"/>
            <a:endParaRPr lang="en-US" dirty="0" smtClean="0"/>
          </a:p>
          <a:p>
            <a:pPr lvl="1"/>
            <a:r>
              <a:rPr lang="en-US" dirty="0" smtClean="0"/>
              <a:t>Accepted for</a:t>
            </a:r>
          </a:p>
          <a:p>
            <a:pPr lvl="2"/>
            <a:r>
              <a:rPr lang="en-US" dirty="0" smtClean="0"/>
              <a:t>best original TOMCCAP paper </a:t>
            </a:r>
          </a:p>
          <a:p>
            <a:pPr lvl="1"/>
            <a:endParaRPr lang="en-US" dirty="0" smtClean="0"/>
          </a:p>
          <a:p>
            <a:pPr lvl="1"/>
            <a:r>
              <a:rPr lang="en-US" dirty="0" smtClean="0"/>
              <a:t>first time awarded </a:t>
            </a:r>
          </a:p>
          <a:p>
            <a:pPr lvl="2"/>
            <a:r>
              <a:rPr lang="en-US" dirty="0" smtClean="0"/>
              <a:t>For best TOMCCAP paper 2011</a:t>
            </a:r>
          </a:p>
          <a:p>
            <a:pPr lvl="2"/>
            <a:r>
              <a:rPr lang="en-US" dirty="0" smtClean="0"/>
              <a:t>at ACM MM 2012</a:t>
            </a:r>
          </a:p>
          <a:p>
            <a:pPr lvl="1"/>
            <a:endParaRPr lang="en-US" dirty="0" smtClean="0"/>
          </a:p>
        </p:txBody>
      </p:sp>
      <p:sp>
        <p:nvSpPr>
          <p:cNvPr id="4" name="Inhaltsplatzhalter 3"/>
          <p:cNvSpPr>
            <a:spLocks noGrp="1"/>
          </p:cNvSpPr>
          <p:nvPr>
            <p:ph sz="half" idx="2"/>
          </p:nvPr>
        </p:nvSpPr>
        <p:spPr/>
        <p:txBody>
          <a:bodyPr>
            <a:normAutofit fontScale="92500"/>
          </a:bodyPr>
          <a:lstStyle/>
          <a:p>
            <a:r>
              <a:rPr lang="en-US" dirty="0" smtClean="0"/>
              <a:t>Volume ~ </a:t>
            </a:r>
            <a:r>
              <a:rPr lang="en-US" dirty="0"/>
              <a:t>Feb. 2012: </a:t>
            </a:r>
            <a:endParaRPr lang="en-US" dirty="0" smtClean="0"/>
          </a:p>
          <a:p>
            <a:r>
              <a:rPr lang="en-US" dirty="0" smtClean="0">
                <a:solidFill>
                  <a:srgbClr val="CC0000"/>
                </a:solidFill>
              </a:rPr>
              <a:t>Additional </a:t>
            </a:r>
            <a:r>
              <a:rPr lang="en-US" dirty="0">
                <a:solidFill>
                  <a:srgbClr val="CC0000"/>
                </a:solidFill>
              </a:rPr>
              <a:t>Set of Related </a:t>
            </a:r>
            <a:r>
              <a:rPr lang="en-US" dirty="0" smtClean="0">
                <a:solidFill>
                  <a:srgbClr val="CC0000"/>
                </a:solidFill>
              </a:rPr>
              <a:t>Papers</a:t>
            </a:r>
          </a:p>
          <a:p>
            <a:pPr lvl="1"/>
            <a:r>
              <a:rPr lang="en-US" dirty="0" smtClean="0">
                <a:solidFill>
                  <a:srgbClr val="CC0000"/>
                </a:solidFill>
              </a:rPr>
              <a:t>on P2P-Streaming </a:t>
            </a:r>
          </a:p>
          <a:p>
            <a:pPr lvl="1"/>
            <a:r>
              <a:rPr lang="en-US" dirty="0" smtClean="0">
                <a:solidFill>
                  <a:srgbClr val="CC0000"/>
                </a:solidFill>
              </a:rPr>
              <a:t>online-only</a:t>
            </a:r>
            <a:endParaRPr lang="en-US" dirty="0">
              <a:solidFill>
                <a:srgbClr val="CC0000"/>
              </a:solidFill>
            </a:endParaRPr>
          </a:p>
          <a:p>
            <a:pPr lvl="1"/>
            <a:r>
              <a:rPr lang="en-US" dirty="0"/>
              <a:t>in order to decrease publication delay</a:t>
            </a:r>
          </a:p>
          <a:p>
            <a:pPr lvl="2"/>
            <a:endParaRPr lang="en-US" dirty="0"/>
          </a:p>
          <a:p>
            <a:pPr lvl="2"/>
            <a:endParaRPr lang="en-US" dirty="0"/>
          </a:p>
          <a:p>
            <a:r>
              <a:rPr lang="en-US" dirty="0"/>
              <a:t>  </a:t>
            </a:r>
          </a:p>
          <a:p>
            <a:pPr lvl="2"/>
            <a:endParaRPr lang="en-US" dirty="0"/>
          </a:p>
          <a:p>
            <a:pPr lvl="1"/>
            <a:endParaRPr lang="en-US" dirty="0"/>
          </a:p>
          <a:p>
            <a:endParaRPr lang="en-US" dirty="0"/>
          </a:p>
        </p:txBody>
      </p:sp>
      <p:sp>
        <p:nvSpPr>
          <p:cNvPr id="5122" name="Fußzeilenplatzhalter 4"/>
          <p:cNvSpPr>
            <a:spLocks noGrp="1"/>
          </p:cNvSpPr>
          <p:nvPr>
            <p:ph type="ftr" sz="quarter" idx="4294967295"/>
          </p:nvPr>
        </p:nvSpPr>
        <p:spPr>
          <a:xfrm>
            <a:off x="0" y="6356350"/>
            <a:ext cx="2133600" cy="365125"/>
          </a:xfrm>
          <a:noFill/>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endParaRPr lang="en-US" smtClean="0">
              <a:solidFill>
                <a:srgbClr val="B5B5B5"/>
              </a:solidFill>
            </a:endParaRPr>
          </a:p>
          <a:p>
            <a:pPr eaLnBrk="1" hangingPunct="1"/>
            <a:endParaRPr lang="en-US" dirty="0">
              <a:solidFill>
                <a:srgbClr val="B5B5B5"/>
              </a:solidFill>
            </a:endParaRPr>
          </a:p>
        </p:txBody>
      </p:sp>
      <p:pic>
        <p:nvPicPr>
          <p:cNvPr id="8" name="Picture 19" descr="nicolas-georga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628800"/>
            <a:ext cx="13144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8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342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342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3420">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3420">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342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0"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371600"/>
          </a:xfrm>
        </p:spPr>
        <p:txBody>
          <a:bodyPr>
            <a:normAutofit/>
          </a:bodyPr>
          <a:lstStyle/>
          <a:p>
            <a:r>
              <a:rPr lang="en-US" dirty="0" smtClean="0"/>
              <a:t>Current Status and Future Activities </a:t>
            </a:r>
            <a:endParaRPr lang="en-US" dirty="0"/>
          </a:p>
        </p:txBody>
      </p:sp>
      <p:sp>
        <p:nvSpPr>
          <p:cNvPr id="3" name="Content Placeholder 2"/>
          <p:cNvSpPr>
            <a:spLocks noGrp="1"/>
          </p:cNvSpPr>
          <p:nvPr>
            <p:ph sz="quarter" idx="1"/>
          </p:nvPr>
        </p:nvSpPr>
        <p:spPr>
          <a:xfrm>
            <a:off x="609600" y="1447800"/>
            <a:ext cx="7772400" cy="5181600"/>
          </a:xfrm>
        </p:spPr>
        <p:txBody>
          <a:bodyPr>
            <a:normAutofit/>
          </a:bodyPr>
          <a:lstStyle/>
          <a:p>
            <a:r>
              <a:rPr lang="en-US" sz="3200" dirty="0" smtClean="0"/>
              <a:t>SIGMM Awards</a:t>
            </a:r>
          </a:p>
          <a:p>
            <a:r>
              <a:rPr lang="en-US" sz="3200" dirty="0" smtClean="0"/>
              <a:t>SIGMM Venues – Interesting Events</a:t>
            </a:r>
          </a:p>
          <a:p>
            <a:r>
              <a:rPr lang="en-US" sz="3200" dirty="0" smtClean="0"/>
              <a:t>SIGMM Special Projects</a:t>
            </a:r>
          </a:p>
          <a:p>
            <a:r>
              <a:rPr lang="en-US" sz="3200" dirty="0" smtClean="0"/>
              <a:t>SIGMM Membership and Budget</a:t>
            </a:r>
            <a:endParaRPr lang="en-US" dirty="0"/>
          </a:p>
          <a:p>
            <a:r>
              <a:rPr lang="en-US" sz="3200" dirty="0" smtClean="0"/>
              <a:t>Future SIGMM Efforts </a:t>
            </a:r>
          </a:p>
          <a:p>
            <a:endParaRPr lang="en-US" sz="32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ußzeilenplatzhalter 4"/>
          <p:cNvSpPr>
            <a:spLocks noGrp="1"/>
          </p:cNvSpPr>
          <p:nvPr>
            <p:ph type="ftr" sz="quarter" idx="4294967295"/>
          </p:nvPr>
        </p:nvSpPr>
        <p:spPr>
          <a:xfrm>
            <a:off x="457200" y="6356350"/>
            <a:ext cx="2133600" cy="365125"/>
          </a:xfrm>
          <a:noFill/>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endParaRPr lang="en-US" smtClean="0">
              <a:solidFill>
                <a:srgbClr val="B5B5B5"/>
              </a:solidFill>
            </a:endParaRPr>
          </a:p>
          <a:p>
            <a:pPr eaLnBrk="1" hangingPunct="1"/>
            <a:endParaRPr lang="en-US">
              <a:solidFill>
                <a:srgbClr val="B5B5B5"/>
              </a:solidFill>
            </a:endParaRPr>
          </a:p>
        </p:txBody>
      </p:sp>
      <p:sp>
        <p:nvSpPr>
          <p:cNvPr id="6147" name="Rectangle 6"/>
          <p:cNvSpPr>
            <a:spLocks noGrp="1" noChangeArrowheads="1"/>
          </p:cNvSpPr>
          <p:nvPr>
            <p:ph type="title"/>
          </p:nvPr>
        </p:nvSpPr>
        <p:spPr/>
        <p:txBody>
          <a:bodyPr/>
          <a:lstStyle/>
          <a:p>
            <a:pPr eaLnBrk="1" hangingPunct="1"/>
            <a:r>
              <a:rPr lang="en-US" b="1" dirty="0" smtClean="0">
                <a:solidFill>
                  <a:schemeClr val="accent1"/>
                </a:solidFill>
              </a:rPr>
              <a:t>TOMCCAP</a:t>
            </a:r>
            <a:r>
              <a:rPr lang="en-US" dirty="0" smtClean="0"/>
              <a:t> Editorial Board</a:t>
            </a:r>
          </a:p>
        </p:txBody>
      </p:sp>
      <p:sp>
        <p:nvSpPr>
          <p:cNvPr id="275463" name="Rectangle 7"/>
          <p:cNvSpPr>
            <a:spLocks noGrp="1" noChangeArrowheads="1"/>
          </p:cNvSpPr>
          <p:nvPr>
            <p:ph type="body" sz="half" idx="1"/>
          </p:nvPr>
        </p:nvSpPr>
        <p:spPr>
          <a:xfrm>
            <a:off x="250825" y="1600200"/>
            <a:ext cx="4321175" cy="4853136"/>
          </a:xfrm>
        </p:spPr>
        <p:txBody>
          <a:bodyPr>
            <a:normAutofit lnSpcReduction="10000"/>
          </a:bodyPr>
          <a:lstStyle/>
          <a:p>
            <a:pPr marL="0" indent="0" eaLnBrk="1" hangingPunct="1">
              <a:lnSpc>
                <a:spcPct val="90000"/>
              </a:lnSpc>
              <a:defRPr/>
            </a:pPr>
            <a:r>
              <a:rPr lang="en-US" sz="1600" dirty="0" smtClean="0"/>
              <a:t>Editor-in-Chief :</a:t>
            </a:r>
          </a:p>
          <a:p>
            <a:pPr lvl="1" eaLnBrk="1" hangingPunct="1">
              <a:lnSpc>
                <a:spcPct val="90000"/>
              </a:lnSpc>
              <a:defRPr/>
            </a:pPr>
            <a:r>
              <a:rPr lang="en-US" sz="1400" b="1" dirty="0" smtClean="0">
                <a:solidFill>
                  <a:schemeClr val="accent1"/>
                </a:solidFill>
              </a:rPr>
              <a:t>Ralf Steinmetz</a:t>
            </a:r>
            <a:r>
              <a:rPr lang="en-US" sz="1400" dirty="0" smtClean="0"/>
              <a:t/>
            </a:r>
            <a:br>
              <a:rPr lang="en-US" sz="1400" dirty="0" smtClean="0"/>
            </a:br>
            <a:r>
              <a:rPr lang="en-US" sz="1400" dirty="0" smtClean="0"/>
              <a:t>Technische Universität Darmstadt, Germany</a:t>
            </a:r>
          </a:p>
          <a:p>
            <a:pPr lvl="1" eaLnBrk="1" hangingPunct="1">
              <a:lnSpc>
                <a:spcPct val="90000"/>
              </a:lnSpc>
              <a:defRPr/>
            </a:pPr>
            <a:endParaRPr lang="en-US" sz="1400" dirty="0" smtClean="0"/>
          </a:p>
          <a:p>
            <a:pPr marL="0" indent="0" eaLnBrk="1" hangingPunct="1">
              <a:lnSpc>
                <a:spcPct val="90000"/>
              </a:lnSpc>
              <a:defRPr/>
            </a:pPr>
            <a:r>
              <a:rPr lang="en-US" sz="1600" dirty="0" smtClean="0"/>
              <a:t>Editorial Board:</a:t>
            </a:r>
          </a:p>
          <a:p>
            <a:pPr lvl="1" eaLnBrk="1" hangingPunct="1">
              <a:lnSpc>
                <a:spcPct val="90000"/>
              </a:lnSpc>
              <a:defRPr/>
            </a:pPr>
            <a:r>
              <a:rPr lang="en-US" sz="1350" b="1" dirty="0" err="1" smtClean="0">
                <a:solidFill>
                  <a:schemeClr val="accent1"/>
                </a:solidFill>
              </a:rPr>
              <a:t>Kiyoharu</a:t>
            </a:r>
            <a:r>
              <a:rPr lang="en-US" sz="1350" b="1" dirty="0" smtClean="0">
                <a:solidFill>
                  <a:schemeClr val="accent1"/>
                </a:solidFill>
              </a:rPr>
              <a:t> </a:t>
            </a:r>
            <a:r>
              <a:rPr lang="en-US" sz="1350" b="1" dirty="0" err="1" smtClean="0">
                <a:solidFill>
                  <a:schemeClr val="accent1"/>
                </a:solidFill>
              </a:rPr>
              <a:t>Aizawa</a:t>
            </a:r>
            <a:r>
              <a:rPr lang="en-US" sz="1350" dirty="0" smtClean="0"/>
              <a:t>, University of Tokyo, Japan</a:t>
            </a:r>
          </a:p>
          <a:p>
            <a:pPr lvl="1" eaLnBrk="1" hangingPunct="1">
              <a:lnSpc>
                <a:spcPct val="90000"/>
              </a:lnSpc>
              <a:defRPr/>
            </a:pPr>
            <a:r>
              <a:rPr lang="en-US" sz="1350" b="1" dirty="0" smtClean="0">
                <a:solidFill>
                  <a:schemeClr val="accent1"/>
                </a:solidFill>
              </a:rPr>
              <a:t>GRENVILLE ARMITAGE</a:t>
            </a:r>
            <a:r>
              <a:rPr lang="en-US" sz="1350" dirty="0" smtClean="0"/>
              <a:t>, Swinburne University of </a:t>
            </a:r>
            <a:r>
              <a:rPr lang="en-US" sz="1350" dirty="0"/>
              <a:t>Technology, Melbourne, Australia</a:t>
            </a:r>
            <a:endParaRPr lang="en-US" sz="1350" dirty="0" smtClean="0"/>
          </a:p>
          <a:p>
            <a:pPr lvl="1" eaLnBrk="1" hangingPunct="1">
              <a:lnSpc>
                <a:spcPct val="90000"/>
              </a:lnSpc>
              <a:defRPr/>
            </a:pPr>
            <a:r>
              <a:rPr lang="en-US" sz="1350" b="1" dirty="0" smtClean="0">
                <a:solidFill>
                  <a:schemeClr val="accent1"/>
                </a:solidFill>
              </a:rPr>
              <a:t>Susanne Boll</a:t>
            </a:r>
            <a:r>
              <a:rPr lang="en-US" sz="1350" dirty="0" smtClean="0"/>
              <a:t>, University of Oldenburg, Germany</a:t>
            </a:r>
          </a:p>
          <a:p>
            <a:pPr lvl="1" eaLnBrk="1" hangingPunct="1">
              <a:lnSpc>
                <a:spcPct val="90000"/>
              </a:lnSpc>
              <a:defRPr/>
            </a:pPr>
            <a:r>
              <a:rPr lang="en-US" sz="1350" b="1" dirty="0" smtClean="0">
                <a:solidFill>
                  <a:schemeClr val="accent1"/>
                </a:solidFill>
              </a:rPr>
              <a:t>Wolfgang </a:t>
            </a:r>
            <a:r>
              <a:rPr lang="en-US" sz="1350" b="1" dirty="0" err="1" smtClean="0">
                <a:solidFill>
                  <a:schemeClr val="accent1"/>
                </a:solidFill>
              </a:rPr>
              <a:t>Effelsberg</a:t>
            </a:r>
            <a:r>
              <a:rPr lang="en-US" sz="1350" dirty="0" smtClean="0"/>
              <a:t>, Univ. of Mannheim; Germany</a:t>
            </a:r>
          </a:p>
          <a:p>
            <a:pPr lvl="1" eaLnBrk="1" hangingPunct="1">
              <a:lnSpc>
                <a:spcPct val="90000"/>
              </a:lnSpc>
              <a:defRPr/>
            </a:pPr>
            <a:r>
              <a:rPr lang="en-US" sz="1350" b="1" dirty="0" err="1" smtClean="0">
                <a:solidFill>
                  <a:schemeClr val="accent1"/>
                </a:solidFill>
              </a:rPr>
              <a:t>Abdulmotaleb</a:t>
            </a:r>
            <a:r>
              <a:rPr lang="en-US" sz="1350" b="1" dirty="0" smtClean="0">
                <a:solidFill>
                  <a:schemeClr val="accent1"/>
                </a:solidFill>
              </a:rPr>
              <a:t> El </a:t>
            </a:r>
            <a:r>
              <a:rPr lang="en-US" sz="1350" b="1" dirty="0" err="1" smtClean="0">
                <a:solidFill>
                  <a:schemeClr val="accent1"/>
                </a:solidFill>
              </a:rPr>
              <a:t>Saddik</a:t>
            </a:r>
            <a:r>
              <a:rPr lang="en-US" sz="1350" dirty="0" smtClean="0"/>
              <a:t>, University of Ottawa, Canada</a:t>
            </a:r>
          </a:p>
          <a:p>
            <a:pPr lvl="1" eaLnBrk="1" hangingPunct="1">
              <a:lnSpc>
                <a:spcPct val="90000"/>
              </a:lnSpc>
              <a:defRPr/>
            </a:pPr>
            <a:r>
              <a:rPr lang="en-US" sz="1350" b="1" dirty="0" smtClean="0">
                <a:solidFill>
                  <a:schemeClr val="accent1"/>
                </a:solidFill>
              </a:rPr>
              <a:t>GERALD FRIEDLAND</a:t>
            </a:r>
            <a:r>
              <a:rPr lang="en-US" sz="1350" dirty="0" smtClean="0"/>
              <a:t>, University of California</a:t>
            </a:r>
          </a:p>
          <a:p>
            <a:pPr lvl="1" eaLnBrk="1" hangingPunct="1">
              <a:lnSpc>
                <a:spcPct val="90000"/>
              </a:lnSpc>
              <a:defRPr/>
            </a:pPr>
            <a:r>
              <a:rPr lang="en-US" sz="1350" b="1" dirty="0" err="1" smtClean="0">
                <a:solidFill>
                  <a:schemeClr val="accent1"/>
                </a:solidFill>
              </a:rPr>
              <a:t>Carsten</a:t>
            </a:r>
            <a:r>
              <a:rPr lang="en-US" sz="1350" b="1" dirty="0" smtClean="0">
                <a:solidFill>
                  <a:schemeClr val="accent1"/>
                </a:solidFill>
              </a:rPr>
              <a:t> </a:t>
            </a:r>
            <a:r>
              <a:rPr lang="en-US" sz="1350" b="1" dirty="0" err="1" smtClean="0">
                <a:solidFill>
                  <a:schemeClr val="accent1"/>
                </a:solidFill>
              </a:rPr>
              <a:t>Griwodz</a:t>
            </a:r>
            <a:r>
              <a:rPr lang="en-US" sz="1350" dirty="0" smtClean="0"/>
              <a:t>, University of Oslo, Norway</a:t>
            </a:r>
          </a:p>
          <a:p>
            <a:pPr lvl="1" eaLnBrk="1" hangingPunct="1">
              <a:lnSpc>
                <a:spcPct val="90000"/>
              </a:lnSpc>
              <a:defRPr/>
            </a:pPr>
            <a:r>
              <a:rPr lang="en-US" sz="1350" b="1" dirty="0" smtClean="0">
                <a:solidFill>
                  <a:schemeClr val="accent1"/>
                </a:solidFill>
              </a:rPr>
              <a:t>MOHAMED HEFEEDA</a:t>
            </a:r>
            <a:r>
              <a:rPr lang="en-US" sz="1350" dirty="0" smtClean="0"/>
              <a:t>, Simon Fraser University</a:t>
            </a:r>
          </a:p>
          <a:p>
            <a:pPr lvl="1" eaLnBrk="1" hangingPunct="1">
              <a:lnSpc>
                <a:spcPct val="90000"/>
              </a:lnSpc>
              <a:defRPr/>
            </a:pPr>
            <a:r>
              <a:rPr lang="en-US" sz="1350" b="1" dirty="0" smtClean="0">
                <a:solidFill>
                  <a:schemeClr val="accent1"/>
                </a:solidFill>
              </a:rPr>
              <a:t>Mohan S. </a:t>
            </a:r>
            <a:r>
              <a:rPr lang="en-US" sz="1350" b="1" dirty="0" err="1" smtClean="0">
                <a:solidFill>
                  <a:schemeClr val="accent1"/>
                </a:solidFill>
              </a:rPr>
              <a:t>Kankanhalli</a:t>
            </a:r>
            <a:r>
              <a:rPr lang="en-US" sz="1350" dirty="0" smtClean="0"/>
              <a:t>, National University of Singapore</a:t>
            </a:r>
          </a:p>
          <a:p>
            <a:pPr lvl="1" eaLnBrk="1" hangingPunct="1">
              <a:lnSpc>
                <a:spcPct val="90000"/>
              </a:lnSpc>
              <a:defRPr/>
            </a:pPr>
            <a:r>
              <a:rPr lang="en-US" sz="1350" b="1" dirty="0" smtClean="0">
                <a:solidFill>
                  <a:schemeClr val="accent1"/>
                </a:solidFill>
              </a:rPr>
              <a:t>Rainer </a:t>
            </a:r>
            <a:r>
              <a:rPr lang="en-US" sz="1350" b="1" dirty="0" err="1" smtClean="0">
                <a:solidFill>
                  <a:schemeClr val="accent1"/>
                </a:solidFill>
              </a:rPr>
              <a:t>Lienhart</a:t>
            </a:r>
            <a:r>
              <a:rPr lang="en-US" sz="1350" dirty="0" smtClean="0">
                <a:solidFill>
                  <a:schemeClr val="accent1"/>
                </a:solidFill>
              </a:rPr>
              <a:t>, </a:t>
            </a:r>
            <a:r>
              <a:rPr lang="en-US" sz="1350" dirty="0" smtClean="0"/>
              <a:t>University of Augsburg, Germany</a:t>
            </a:r>
          </a:p>
          <a:p>
            <a:pPr lvl="1" eaLnBrk="1" hangingPunct="1">
              <a:lnSpc>
                <a:spcPct val="90000"/>
              </a:lnSpc>
              <a:defRPr/>
            </a:pPr>
            <a:r>
              <a:rPr lang="en-US" sz="1350" b="1" dirty="0" err="1" smtClean="0">
                <a:solidFill>
                  <a:schemeClr val="accent1"/>
                </a:solidFill>
              </a:rPr>
              <a:t>Ketan</a:t>
            </a:r>
            <a:r>
              <a:rPr lang="en-US" sz="1350" b="1" dirty="0" smtClean="0">
                <a:solidFill>
                  <a:schemeClr val="accent1"/>
                </a:solidFill>
              </a:rPr>
              <a:t> Mayer-Patel</a:t>
            </a:r>
            <a:r>
              <a:rPr lang="en-US" sz="1350" dirty="0" smtClean="0"/>
              <a:t>, University of North Carolina at Chapel Hill, US</a:t>
            </a:r>
          </a:p>
          <a:p>
            <a:pPr lvl="1" eaLnBrk="1" hangingPunct="1">
              <a:lnSpc>
                <a:spcPct val="90000"/>
              </a:lnSpc>
              <a:defRPr/>
            </a:pPr>
            <a:r>
              <a:rPr lang="en-US" sz="1350" b="1" dirty="0" err="1">
                <a:solidFill>
                  <a:schemeClr val="accent1"/>
                </a:solidFill>
              </a:rPr>
              <a:t>Klara</a:t>
            </a:r>
            <a:r>
              <a:rPr lang="en-US" sz="1350" b="1" dirty="0">
                <a:solidFill>
                  <a:schemeClr val="accent1"/>
                </a:solidFill>
              </a:rPr>
              <a:t> Nahrstedt</a:t>
            </a:r>
            <a:r>
              <a:rPr lang="en-US" sz="1350" dirty="0"/>
              <a:t>, University of Illinois at Urbana – </a:t>
            </a:r>
            <a:r>
              <a:rPr lang="en-US" sz="1350" dirty="0" smtClean="0"/>
              <a:t>Champaign, US</a:t>
            </a:r>
            <a:endParaRPr lang="en-US" sz="1350" dirty="0"/>
          </a:p>
          <a:p>
            <a:pPr lvl="1" eaLnBrk="1" hangingPunct="1">
              <a:lnSpc>
                <a:spcPct val="90000"/>
              </a:lnSpc>
              <a:defRPr/>
            </a:pPr>
            <a:r>
              <a:rPr lang="en-US" sz="1350" b="1" dirty="0">
                <a:solidFill>
                  <a:schemeClr val="accent1"/>
                </a:solidFill>
              </a:rPr>
              <a:t>Thomas </a:t>
            </a:r>
            <a:r>
              <a:rPr lang="en-US" sz="1350" b="1" dirty="0" err="1">
                <a:solidFill>
                  <a:schemeClr val="accent1"/>
                </a:solidFill>
              </a:rPr>
              <a:t>Plagemann</a:t>
            </a:r>
            <a:r>
              <a:rPr lang="en-US" sz="1350" dirty="0"/>
              <a:t>, University of </a:t>
            </a:r>
            <a:r>
              <a:rPr lang="en-US" sz="1350" dirty="0" smtClean="0"/>
              <a:t>Oslo, Norway</a:t>
            </a:r>
            <a:endParaRPr lang="en-US" sz="1350" dirty="0"/>
          </a:p>
          <a:p>
            <a:pPr marL="180975" lvl="1" indent="0" eaLnBrk="1" hangingPunct="1">
              <a:lnSpc>
                <a:spcPct val="90000"/>
              </a:lnSpc>
              <a:buFont typeface="Wingdings" pitchFamily="2" charset="2"/>
              <a:buNone/>
              <a:defRPr/>
            </a:pPr>
            <a:endParaRPr lang="en-US" sz="1350" dirty="0" smtClean="0"/>
          </a:p>
        </p:txBody>
      </p:sp>
      <p:sp>
        <p:nvSpPr>
          <p:cNvPr id="275464" name="Rectangle 8"/>
          <p:cNvSpPr>
            <a:spLocks noGrp="1" noChangeArrowheads="1"/>
          </p:cNvSpPr>
          <p:nvPr>
            <p:ph type="body" sz="half" idx="2"/>
          </p:nvPr>
        </p:nvSpPr>
        <p:spPr/>
        <p:txBody>
          <a:bodyPr>
            <a:normAutofit fontScale="92500" lnSpcReduction="10000"/>
          </a:bodyPr>
          <a:lstStyle/>
          <a:p>
            <a:pPr lvl="1" eaLnBrk="1" hangingPunct="1">
              <a:lnSpc>
                <a:spcPct val="90000"/>
              </a:lnSpc>
              <a:defRPr/>
            </a:pPr>
            <a:r>
              <a:rPr lang="en-US" sz="1350" b="1" dirty="0" smtClean="0">
                <a:solidFill>
                  <a:schemeClr val="accent1"/>
                </a:solidFill>
              </a:rPr>
              <a:t>Yong </a:t>
            </a:r>
            <a:r>
              <a:rPr lang="en-US" sz="1350" b="1" dirty="0" err="1" smtClean="0">
                <a:solidFill>
                  <a:schemeClr val="accent1"/>
                </a:solidFill>
              </a:rPr>
              <a:t>Rui</a:t>
            </a:r>
            <a:r>
              <a:rPr lang="en-US" sz="1350" dirty="0" smtClean="0"/>
              <a:t>, Microsoft Research</a:t>
            </a:r>
          </a:p>
          <a:p>
            <a:pPr lvl="1" eaLnBrk="1" hangingPunct="1">
              <a:lnSpc>
                <a:spcPct val="90000"/>
              </a:lnSpc>
              <a:defRPr/>
            </a:pPr>
            <a:r>
              <a:rPr lang="en-US" sz="1350" b="1" dirty="0" err="1" smtClean="0">
                <a:solidFill>
                  <a:schemeClr val="accent1"/>
                </a:solidFill>
              </a:rPr>
              <a:t>Shervin</a:t>
            </a:r>
            <a:r>
              <a:rPr lang="en-US" sz="1350" b="1" dirty="0" smtClean="0">
                <a:solidFill>
                  <a:schemeClr val="accent1"/>
                </a:solidFill>
              </a:rPr>
              <a:t> </a:t>
            </a:r>
            <a:r>
              <a:rPr lang="en-US" sz="1350" b="1" dirty="0" err="1" smtClean="0">
                <a:solidFill>
                  <a:schemeClr val="accent1"/>
                </a:solidFill>
              </a:rPr>
              <a:t>Shirmohammadi</a:t>
            </a:r>
            <a:r>
              <a:rPr lang="en-US" sz="1350" dirty="0" smtClean="0"/>
              <a:t>, University of Ottawa</a:t>
            </a:r>
          </a:p>
          <a:p>
            <a:pPr lvl="1" eaLnBrk="1" hangingPunct="1">
              <a:lnSpc>
                <a:spcPct val="90000"/>
              </a:lnSpc>
              <a:defRPr/>
            </a:pPr>
            <a:r>
              <a:rPr lang="en-US" sz="1350" b="1" dirty="0" err="1" smtClean="0">
                <a:solidFill>
                  <a:schemeClr val="accent1"/>
                </a:solidFill>
              </a:rPr>
              <a:t>Hari</a:t>
            </a:r>
            <a:r>
              <a:rPr lang="en-US" sz="1350" b="1" dirty="0" smtClean="0">
                <a:solidFill>
                  <a:schemeClr val="accent1"/>
                </a:solidFill>
              </a:rPr>
              <a:t> </a:t>
            </a:r>
            <a:r>
              <a:rPr lang="en-US" sz="1350" b="1" dirty="0" err="1" smtClean="0">
                <a:solidFill>
                  <a:schemeClr val="accent1"/>
                </a:solidFill>
              </a:rPr>
              <a:t>Sundaram</a:t>
            </a:r>
            <a:r>
              <a:rPr lang="en-US" sz="1350" dirty="0" smtClean="0"/>
              <a:t>, Arizona State University, US</a:t>
            </a:r>
          </a:p>
          <a:p>
            <a:pPr lvl="1" eaLnBrk="1" hangingPunct="1">
              <a:lnSpc>
                <a:spcPct val="90000"/>
              </a:lnSpc>
              <a:defRPr/>
            </a:pPr>
            <a:r>
              <a:rPr lang="en-US" sz="1350" b="1" dirty="0" err="1" smtClean="0">
                <a:solidFill>
                  <a:schemeClr val="accent1"/>
                </a:solidFill>
              </a:rPr>
              <a:t>Svetha</a:t>
            </a:r>
            <a:r>
              <a:rPr lang="en-US" sz="1350" b="1" dirty="0" smtClean="0">
                <a:solidFill>
                  <a:schemeClr val="accent1"/>
                </a:solidFill>
              </a:rPr>
              <a:t> </a:t>
            </a:r>
            <a:r>
              <a:rPr lang="en-US" sz="1350" b="1" dirty="0" err="1" smtClean="0">
                <a:solidFill>
                  <a:schemeClr val="accent1"/>
                </a:solidFill>
              </a:rPr>
              <a:t>Venkatesh</a:t>
            </a:r>
            <a:r>
              <a:rPr lang="en-US" sz="1350" dirty="0" smtClean="0"/>
              <a:t>, Curtin University of Technology, Australia</a:t>
            </a:r>
          </a:p>
          <a:p>
            <a:pPr lvl="1" eaLnBrk="1" hangingPunct="1">
              <a:lnSpc>
                <a:spcPct val="90000"/>
              </a:lnSpc>
              <a:defRPr/>
            </a:pPr>
            <a:r>
              <a:rPr lang="en-US" sz="1350" b="1" dirty="0" err="1" smtClean="0">
                <a:solidFill>
                  <a:schemeClr val="accent1"/>
                </a:solidFill>
              </a:rPr>
              <a:t>CHANGSHENG</a:t>
            </a:r>
            <a:r>
              <a:rPr lang="en-US" sz="1350" b="1" dirty="0" smtClean="0">
                <a:solidFill>
                  <a:schemeClr val="accent1"/>
                </a:solidFill>
              </a:rPr>
              <a:t> XU</a:t>
            </a:r>
            <a:r>
              <a:rPr lang="en-US" sz="1350" dirty="0" smtClean="0"/>
              <a:t>, Chinese Academy of Science, Beijing</a:t>
            </a:r>
          </a:p>
          <a:p>
            <a:pPr lvl="1" eaLnBrk="1" hangingPunct="1">
              <a:lnSpc>
                <a:spcPct val="90000"/>
              </a:lnSpc>
              <a:defRPr/>
            </a:pPr>
            <a:r>
              <a:rPr lang="en-US" sz="1350" b="1" dirty="0" smtClean="0">
                <a:solidFill>
                  <a:schemeClr val="accent1"/>
                </a:solidFill>
              </a:rPr>
              <a:t>Michelle X. Zhou</a:t>
            </a:r>
            <a:r>
              <a:rPr lang="en-US" sz="1350" dirty="0" smtClean="0"/>
              <a:t>, IBM T.J. Watson/IBM China Research Lab</a:t>
            </a:r>
          </a:p>
          <a:p>
            <a:pPr lvl="1" eaLnBrk="1" hangingPunct="1">
              <a:lnSpc>
                <a:spcPct val="90000"/>
              </a:lnSpc>
              <a:defRPr/>
            </a:pPr>
            <a:r>
              <a:rPr lang="en-US" sz="1350" b="1" dirty="0" smtClean="0">
                <a:solidFill>
                  <a:schemeClr val="accent1"/>
                </a:solidFill>
              </a:rPr>
              <a:t>Roger Zimmermann</a:t>
            </a:r>
            <a:r>
              <a:rPr lang="en-US" sz="1350" dirty="0" smtClean="0"/>
              <a:t>, National University of Singapore</a:t>
            </a:r>
          </a:p>
          <a:p>
            <a:pPr marL="0" indent="0" eaLnBrk="1" hangingPunct="1">
              <a:lnSpc>
                <a:spcPct val="90000"/>
              </a:lnSpc>
              <a:defRPr/>
            </a:pPr>
            <a:endParaRPr lang="en-US" sz="1600" dirty="0" smtClean="0"/>
          </a:p>
          <a:p>
            <a:pPr marL="0" indent="0" eaLnBrk="1" hangingPunct="1">
              <a:lnSpc>
                <a:spcPct val="90000"/>
              </a:lnSpc>
              <a:defRPr/>
            </a:pPr>
            <a:r>
              <a:rPr lang="en-US" sz="1600" dirty="0" smtClean="0"/>
              <a:t>Left the board:</a:t>
            </a:r>
          </a:p>
          <a:p>
            <a:pPr lvl="1" eaLnBrk="1" hangingPunct="1">
              <a:lnSpc>
                <a:spcPct val="90000"/>
              </a:lnSpc>
              <a:defRPr/>
            </a:pPr>
            <a:r>
              <a:rPr lang="en-US" sz="1350" b="1" dirty="0" err="1" smtClean="0">
                <a:solidFill>
                  <a:schemeClr val="accent1"/>
                </a:solidFill>
              </a:rPr>
              <a:t>SAVITHA</a:t>
            </a:r>
            <a:r>
              <a:rPr lang="en-US" sz="1350" b="1" dirty="0" smtClean="0">
                <a:solidFill>
                  <a:schemeClr val="accent1"/>
                </a:solidFill>
              </a:rPr>
              <a:t> </a:t>
            </a:r>
            <a:r>
              <a:rPr lang="en-US" sz="1350" b="1" dirty="0" err="1" smtClean="0">
                <a:solidFill>
                  <a:schemeClr val="accent1"/>
                </a:solidFill>
              </a:rPr>
              <a:t>SRINIVASAN</a:t>
            </a:r>
            <a:r>
              <a:rPr lang="en-US" sz="1350" dirty="0" smtClean="0"/>
              <a:t>; IBM</a:t>
            </a:r>
          </a:p>
          <a:p>
            <a:pPr lvl="1" eaLnBrk="1" hangingPunct="1">
              <a:lnSpc>
                <a:spcPct val="90000"/>
              </a:lnSpc>
              <a:defRPr/>
            </a:pPr>
            <a:r>
              <a:rPr lang="en-US" sz="1350" b="1" dirty="0" smtClean="0">
                <a:solidFill>
                  <a:schemeClr val="accent1"/>
                </a:solidFill>
              </a:rPr>
              <a:t>KARRIE </a:t>
            </a:r>
            <a:r>
              <a:rPr lang="en-US" sz="1350" b="1" dirty="0" err="1" smtClean="0">
                <a:solidFill>
                  <a:schemeClr val="accent1"/>
                </a:solidFill>
              </a:rPr>
              <a:t>KARAHALIOS</a:t>
            </a:r>
            <a:r>
              <a:rPr lang="en-US" sz="1350" dirty="0" smtClean="0"/>
              <a:t>, </a:t>
            </a:r>
            <a:r>
              <a:rPr lang="en-US" sz="1350" dirty="0"/>
              <a:t>University of Illinois at Urbana – </a:t>
            </a:r>
            <a:r>
              <a:rPr lang="en-US" sz="1350" dirty="0" smtClean="0"/>
              <a:t>Champaign, US</a:t>
            </a:r>
            <a:endParaRPr lang="en-US" sz="1600" dirty="0" smtClean="0"/>
          </a:p>
          <a:p>
            <a:pPr marL="0" indent="0" eaLnBrk="1" hangingPunct="1">
              <a:lnSpc>
                <a:spcPct val="90000"/>
              </a:lnSpc>
              <a:defRPr/>
            </a:pPr>
            <a:endParaRPr lang="en-US" sz="1600" dirty="0" smtClean="0"/>
          </a:p>
          <a:p>
            <a:pPr marL="0" indent="0" eaLnBrk="1" hangingPunct="1">
              <a:lnSpc>
                <a:spcPct val="90000"/>
              </a:lnSpc>
              <a:defRPr/>
            </a:pPr>
            <a:r>
              <a:rPr lang="en-US" sz="1600" dirty="0" smtClean="0"/>
              <a:t>Information Director</a:t>
            </a:r>
          </a:p>
          <a:p>
            <a:pPr lvl="1" eaLnBrk="1" hangingPunct="1">
              <a:lnSpc>
                <a:spcPct val="90000"/>
              </a:lnSpc>
              <a:defRPr/>
            </a:pPr>
            <a:r>
              <a:rPr lang="en-US" sz="1350" b="1" dirty="0" smtClean="0">
                <a:solidFill>
                  <a:schemeClr val="accent1"/>
                </a:solidFill>
              </a:rPr>
              <a:t>SEBASTIAN SCHMIDT</a:t>
            </a:r>
            <a:r>
              <a:rPr lang="en-US" sz="1350" dirty="0" smtClean="0"/>
              <a:t>, </a:t>
            </a:r>
            <a:r>
              <a:rPr lang="en-US" sz="1350" dirty="0" err="1" smtClean="0"/>
              <a:t>Technische</a:t>
            </a:r>
            <a:r>
              <a:rPr lang="en-US" sz="1350" dirty="0" smtClean="0"/>
              <a:t> </a:t>
            </a:r>
            <a:r>
              <a:rPr lang="en-US" sz="1350" dirty="0" err="1" smtClean="0"/>
              <a:t>Universität</a:t>
            </a:r>
            <a:r>
              <a:rPr lang="en-US" sz="1350" dirty="0" smtClean="0"/>
              <a:t> Darmstadt, Germany</a:t>
            </a:r>
          </a:p>
          <a:p>
            <a:pPr lvl="1" eaLnBrk="1" hangingPunct="1">
              <a:lnSpc>
                <a:spcPct val="90000"/>
              </a:lnSpc>
              <a:defRPr/>
            </a:pPr>
            <a:r>
              <a:rPr lang="en-US" sz="1350" b="1" dirty="0" err="1" smtClean="0">
                <a:solidFill>
                  <a:schemeClr val="accent1"/>
                </a:solidFill>
              </a:rPr>
              <a:t>Lasse</a:t>
            </a:r>
            <a:r>
              <a:rPr lang="en-US" sz="1350" b="1" dirty="0" smtClean="0">
                <a:solidFill>
                  <a:schemeClr val="accent1"/>
                </a:solidFill>
              </a:rPr>
              <a:t> Lehmann</a:t>
            </a:r>
            <a:r>
              <a:rPr lang="en-US" sz="1350" dirty="0" smtClean="0"/>
              <a:t>, AGT Germany</a:t>
            </a:r>
          </a:p>
          <a:p>
            <a:pPr marL="180975" lvl="1" indent="0" eaLnBrk="1" hangingPunct="1">
              <a:lnSpc>
                <a:spcPct val="90000"/>
              </a:lnSpc>
              <a:buFont typeface="Wingdings" pitchFamily="2" charset="2"/>
              <a:buNone/>
              <a:defRPr/>
            </a:pPr>
            <a:r>
              <a:rPr lang="en-US" sz="1400" dirty="0" smtClean="0"/>
              <a:t>	</a:t>
            </a:r>
          </a:p>
        </p:txBody>
      </p:sp>
      <p:sp>
        <p:nvSpPr>
          <p:cNvPr id="6150" name="TextBox 5"/>
          <p:cNvSpPr txBox="1">
            <a:spLocks noChangeArrowheads="1"/>
          </p:cNvSpPr>
          <p:nvPr/>
        </p:nvSpPr>
        <p:spPr bwMode="auto">
          <a:xfrm>
            <a:off x="214447" y="6543675"/>
            <a:ext cx="4897622" cy="314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algn="l" defTabSz="914400">
              <a:lnSpc>
                <a:spcPct val="100000"/>
              </a:lnSpc>
              <a:buClrTx/>
              <a:buSzTx/>
              <a:buFontTx/>
              <a:buNone/>
            </a:pPr>
            <a:r>
              <a:rPr lang="en-US" sz="1400" dirty="0">
                <a:solidFill>
                  <a:prstClr val="black"/>
                </a:solidFill>
                <a:cs typeface="Arial" charset="0"/>
              </a:rPr>
              <a:t>CAPITAL LETTERS indicates changes since last report</a:t>
            </a:r>
          </a:p>
        </p:txBody>
      </p:sp>
    </p:spTree>
    <p:extLst>
      <p:ext uri="{BB962C8B-B14F-4D97-AF65-F5344CB8AC3E}">
        <p14:creationId xmlns:p14="http://schemas.microsoft.com/office/powerpoint/2010/main" val="2060173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r>
              <a:rPr lang="en-US" dirty="0" smtClean="0"/>
              <a:t>ACM Staff (related to </a:t>
            </a:r>
            <a:r>
              <a:rPr lang="en-US" b="1" dirty="0" smtClean="0">
                <a:solidFill>
                  <a:srgbClr val="0070C0"/>
                </a:solidFill>
              </a:rPr>
              <a:t>TOMCCAP</a:t>
            </a:r>
            <a:r>
              <a:rPr lang="en-US" dirty="0" smtClean="0"/>
              <a:t>)</a:t>
            </a:r>
          </a:p>
        </p:txBody>
      </p:sp>
      <p:sp>
        <p:nvSpPr>
          <p:cNvPr id="7169" name="Inhaltsplatzhalter 7168"/>
          <p:cNvSpPr>
            <a:spLocks noGrp="1"/>
          </p:cNvSpPr>
          <p:nvPr>
            <p:ph sz="half" idx="1"/>
          </p:nvPr>
        </p:nvSpPr>
        <p:spPr/>
        <p:txBody>
          <a:bodyPr/>
          <a:lstStyle/>
          <a:p>
            <a:endParaRPr lang="en-US"/>
          </a:p>
        </p:txBody>
      </p:sp>
      <p:sp>
        <p:nvSpPr>
          <p:cNvPr id="7173" name="Rectangle 6"/>
          <p:cNvSpPr>
            <a:spLocks noGrp="1" noChangeArrowheads="1"/>
          </p:cNvSpPr>
          <p:nvPr>
            <p:ph type="body" sz="half" idx="2"/>
          </p:nvPr>
        </p:nvSpPr>
        <p:spPr/>
        <p:txBody>
          <a:bodyPr>
            <a:normAutofit lnSpcReduction="10000"/>
          </a:bodyPr>
          <a:lstStyle/>
          <a:p>
            <a:r>
              <a:rPr lang="en-US" smtClean="0"/>
              <a:t>Headquarters Staff</a:t>
            </a:r>
          </a:p>
          <a:p>
            <a:pPr lvl="1"/>
            <a:r>
              <a:rPr lang="en-US" smtClean="0"/>
              <a:t>LAURA LANDER</a:t>
            </a:r>
          </a:p>
          <a:p>
            <a:pPr lvl="2"/>
            <a:r>
              <a:rPr lang="en-US" smtClean="0"/>
              <a:t>Publisher</a:t>
            </a:r>
          </a:p>
          <a:p>
            <a:pPr lvl="2"/>
            <a:r>
              <a:rPr lang="en-US" smtClean="0"/>
              <a:t>Associate Director of Publications</a:t>
            </a:r>
          </a:p>
          <a:p>
            <a:pPr lvl="1"/>
            <a:endParaRPr lang="en-US" smtClean="0"/>
          </a:p>
          <a:p>
            <a:pPr lvl="1"/>
            <a:r>
              <a:rPr lang="en-US" smtClean="0"/>
              <a:t>Irma Strolia </a:t>
            </a:r>
          </a:p>
          <a:p>
            <a:pPr lvl="2"/>
            <a:r>
              <a:rPr lang="en-US" smtClean="0"/>
              <a:t>Editorial Assistant</a:t>
            </a:r>
          </a:p>
          <a:p>
            <a:pPr lvl="1"/>
            <a:endParaRPr lang="en-US" smtClean="0"/>
          </a:p>
          <a:p>
            <a:pPr lvl="1"/>
            <a:r>
              <a:rPr lang="en-US" smtClean="0"/>
              <a:t>Joanne A. Pello </a:t>
            </a:r>
          </a:p>
          <a:p>
            <a:pPr lvl="2"/>
            <a:r>
              <a:rPr lang="en-US" smtClean="0"/>
              <a:t>Media Content Marketing</a:t>
            </a:r>
          </a:p>
          <a:p>
            <a:pPr lvl="2"/>
            <a:r>
              <a:rPr lang="en-US" smtClean="0"/>
              <a:t>Production</a:t>
            </a:r>
          </a:p>
          <a:p>
            <a:endParaRPr lang="en-US" dirty="0" smtClean="0"/>
          </a:p>
        </p:txBody>
      </p:sp>
      <p:sp>
        <p:nvSpPr>
          <p:cNvPr id="7170" name="Fußzeilenplatzhalter 4"/>
          <p:cNvSpPr>
            <a:spLocks noGrp="1"/>
          </p:cNvSpPr>
          <p:nvPr>
            <p:ph type="ftr" sz="quarter" idx="4294967295"/>
          </p:nvPr>
        </p:nvSpPr>
        <p:spPr>
          <a:xfrm>
            <a:off x="0" y="6356350"/>
            <a:ext cx="2133600" cy="365125"/>
          </a:xfrm>
          <a:noFill/>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endParaRPr lang="en-US" smtClean="0">
              <a:solidFill>
                <a:srgbClr val="B5B5B5"/>
              </a:solidFill>
            </a:endParaRPr>
          </a:p>
          <a:p>
            <a:pPr eaLnBrk="1" hangingPunct="1"/>
            <a:endParaRPr lang="en-US">
              <a:solidFill>
                <a:srgbClr val="B5B5B5"/>
              </a:solidFill>
            </a:endParaRPr>
          </a:p>
        </p:txBody>
      </p:sp>
      <p:pic>
        <p:nvPicPr>
          <p:cNvPr id="717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39068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214447" y="6543675"/>
            <a:ext cx="4897622" cy="3143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algn="l" defTabSz="914400">
              <a:lnSpc>
                <a:spcPct val="100000"/>
              </a:lnSpc>
              <a:buClrTx/>
              <a:buSzTx/>
              <a:buFontTx/>
              <a:buNone/>
            </a:pPr>
            <a:r>
              <a:rPr lang="en-US" sz="1400" dirty="0">
                <a:solidFill>
                  <a:prstClr val="black"/>
                </a:solidFill>
                <a:cs typeface="Arial" charset="0"/>
              </a:rPr>
              <a:t>CAPITAL LETTERS indicates changes since last report</a:t>
            </a:r>
          </a:p>
        </p:txBody>
      </p:sp>
    </p:spTree>
    <p:extLst>
      <p:ext uri="{BB962C8B-B14F-4D97-AF65-F5344CB8AC3E}">
        <p14:creationId xmlns:p14="http://schemas.microsoft.com/office/powerpoint/2010/main" val="339215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b="1" dirty="0" smtClean="0">
                <a:solidFill>
                  <a:schemeClr val="accent1"/>
                </a:solidFill>
              </a:rPr>
              <a:t>TOMCCAP</a:t>
            </a:r>
            <a:r>
              <a:rPr lang="en-US" dirty="0" smtClean="0"/>
              <a:t> Statistics</a:t>
            </a:r>
          </a:p>
        </p:txBody>
      </p:sp>
      <p:sp>
        <p:nvSpPr>
          <p:cNvPr id="8196" name="Rectangle 5"/>
          <p:cNvSpPr>
            <a:spLocks noGrp="1" noChangeArrowheads="1"/>
          </p:cNvSpPr>
          <p:nvPr>
            <p:ph type="body" idx="1"/>
          </p:nvPr>
        </p:nvSpPr>
        <p:spPr>
          <a:xfrm>
            <a:off x="251448" y="1600199"/>
            <a:ext cx="8641104" cy="4889191"/>
          </a:xfrm>
        </p:spPr>
        <p:txBody>
          <a:bodyPr>
            <a:normAutofit fontScale="7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TOMCCAP Stats as of October 12th, 2011 (YTD)</a:t>
            </a:r>
          </a:p>
          <a:p>
            <a:endParaRPr lang="en-US" dirty="0" smtClean="0"/>
          </a:p>
          <a:p>
            <a:r>
              <a:rPr lang="en-US" dirty="0" smtClean="0"/>
              <a:t>Note: The statistics do not include</a:t>
            </a:r>
          </a:p>
          <a:p>
            <a:pPr lvl="1"/>
            <a:r>
              <a:rPr lang="en-US" dirty="0" smtClean="0"/>
              <a:t>special issues and special sections</a:t>
            </a:r>
          </a:p>
          <a:p>
            <a:pPr lvl="1"/>
            <a:r>
              <a:rPr lang="en-US" dirty="0" smtClean="0"/>
              <a:t>many rejections due to formal reasons, due to clear “out of scope”</a:t>
            </a:r>
            <a:br>
              <a:rPr lang="en-US" dirty="0" smtClean="0"/>
            </a:br>
            <a:r>
              <a:rPr lang="en-US" dirty="0" smtClean="0"/>
              <a:t>like long papers, wrong layout template, …</a:t>
            </a:r>
          </a:p>
        </p:txBody>
      </p:sp>
      <p:sp>
        <p:nvSpPr>
          <p:cNvPr id="8194" name="Fußzeilenplatzhalter 3"/>
          <p:cNvSpPr>
            <a:spLocks noGrp="1"/>
          </p:cNvSpPr>
          <p:nvPr>
            <p:ph type="ftr" sz="quarter" idx="4294967295"/>
          </p:nvPr>
        </p:nvSpPr>
        <p:spPr>
          <a:xfrm>
            <a:off x="0" y="6510338"/>
            <a:ext cx="5868988" cy="231775"/>
          </a:xfrm>
          <a:prstGeom prst="rect">
            <a:avLst/>
          </a:prstGeom>
          <a:noFill/>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6pPr>
            <a:lvl7pPr marL="29718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7pPr>
            <a:lvl8pPr marL="34290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8pPr>
            <a:lvl9pPr marL="3886200" indent="-228600" algn="ctr" defTabSz="449263" eaLnBrk="0" fontAlgn="base" hangingPunct="0">
              <a:lnSpc>
                <a:spcPct val="93000"/>
              </a:lnSpc>
              <a:spcBef>
                <a:spcPct val="0"/>
              </a:spcBef>
              <a:spcAft>
                <a:spcPct val="0"/>
              </a:spcAft>
              <a:buClr>
                <a:srgbClr val="000000"/>
              </a:buClr>
              <a:buSzPct val="100000"/>
              <a:buFont typeface="Arial" charset="0"/>
              <a:defRPr>
                <a:solidFill>
                  <a:schemeClr val="bg1"/>
                </a:solidFill>
                <a:latin typeface="Arial" charset="0"/>
              </a:defRPr>
            </a:lvl9pPr>
          </a:lstStyle>
          <a:p>
            <a:pPr eaLnBrk="1" hangingPunct="1"/>
            <a:endParaRPr lang="en-US" smtClean="0">
              <a:solidFill>
                <a:srgbClr val="B5B5B5"/>
              </a:solidFill>
            </a:endParaRPr>
          </a:p>
          <a:p>
            <a:pPr eaLnBrk="1" hangingPunct="1"/>
            <a:endParaRPr lang="en-US" dirty="0">
              <a:solidFill>
                <a:srgbClr val="B5B5B5"/>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553916859"/>
              </p:ext>
            </p:extLst>
          </p:nvPr>
        </p:nvGraphicFramePr>
        <p:xfrm>
          <a:off x="431471" y="1268724"/>
          <a:ext cx="8281057" cy="3060392"/>
        </p:xfrm>
        <a:graphic>
          <a:graphicData uri="http://schemas.openxmlformats.org/drawingml/2006/table">
            <a:tbl>
              <a:tblPr firstRow="1" bandRow="1">
                <a:tableStyleId>{5C22544A-7EE6-4342-B048-85BDC9FD1C3A}</a:tableStyleId>
              </a:tblPr>
              <a:tblGrid>
                <a:gridCol w="2696158"/>
                <a:gridCol w="1231455"/>
                <a:gridCol w="1464703"/>
                <a:gridCol w="1540662"/>
                <a:gridCol w="1348079"/>
              </a:tblGrid>
              <a:tr h="784362">
                <a:tc>
                  <a:txBody>
                    <a:bodyPr/>
                    <a:lstStyle/>
                    <a:p>
                      <a:endParaRPr lang="en-US" sz="2000" dirty="0">
                        <a:solidFill>
                          <a:schemeClr val="tx1"/>
                        </a:solidFill>
                      </a:endParaRPr>
                    </a:p>
                  </a:txBody>
                  <a:tcPr/>
                </a:tc>
                <a:tc>
                  <a:txBody>
                    <a:bodyPr/>
                    <a:lstStyle/>
                    <a:p>
                      <a:pPr algn="l"/>
                      <a:r>
                        <a:rPr lang="en-US" sz="2000" dirty="0" smtClean="0"/>
                        <a:t>2011 (Oct.12)</a:t>
                      </a:r>
                      <a:endParaRPr lang="en-US" sz="2000" dirty="0">
                        <a:solidFill>
                          <a:srgbClr val="FF0000"/>
                        </a:solidFill>
                      </a:endParaRPr>
                    </a:p>
                  </a:txBody>
                  <a:tcPr/>
                </a:tc>
                <a:tc>
                  <a:txBody>
                    <a:bodyPr/>
                    <a:lstStyle/>
                    <a:p>
                      <a:pPr algn="l"/>
                      <a:r>
                        <a:rPr lang="en-US" sz="2000" dirty="0" smtClean="0"/>
                        <a:t>2010 (Oct.12)</a:t>
                      </a:r>
                      <a:endParaRPr lang="en-US" sz="2000" dirty="0">
                        <a:solidFill>
                          <a:schemeClr val="tx1"/>
                        </a:solidFill>
                      </a:endParaRPr>
                    </a:p>
                  </a:txBody>
                  <a:tcPr/>
                </a:tc>
                <a:tc>
                  <a:txBody>
                    <a:bodyPr/>
                    <a:lstStyle/>
                    <a:p>
                      <a:pPr algn="l"/>
                      <a:r>
                        <a:rPr lang="en-US" sz="2000" dirty="0" smtClean="0"/>
                        <a:t>2009 (Sep.19)</a:t>
                      </a:r>
                      <a:endParaRPr lang="en-US" sz="2000" dirty="0">
                        <a:solidFill>
                          <a:schemeClr val="tx1"/>
                        </a:solidFill>
                      </a:endParaRPr>
                    </a:p>
                  </a:txBody>
                  <a:tcPr/>
                </a:tc>
                <a:tc>
                  <a:txBody>
                    <a:bodyPr/>
                    <a:lstStyle/>
                    <a:p>
                      <a:pPr algn="l"/>
                      <a:r>
                        <a:rPr lang="en-US" sz="2000" dirty="0" smtClean="0"/>
                        <a:t>2008 </a:t>
                      </a:r>
                      <a:br>
                        <a:rPr lang="en-US" sz="2000" dirty="0" smtClean="0"/>
                      </a:br>
                      <a:r>
                        <a:rPr lang="en-US" sz="2000" dirty="0" smtClean="0"/>
                        <a:t>(Sep. 4)</a:t>
                      </a:r>
                      <a:endParaRPr lang="en-US" sz="2000" dirty="0">
                        <a:solidFill>
                          <a:schemeClr val="tx1"/>
                        </a:solidFill>
                      </a:endParaRPr>
                    </a:p>
                  </a:txBody>
                  <a:tcPr/>
                </a:tc>
              </a:tr>
              <a:tr h="455206">
                <a:tc>
                  <a:txBody>
                    <a:bodyPr/>
                    <a:lstStyle/>
                    <a:p>
                      <a:pPr algn="r"/>
                      <a:r>
                        <a:rPr lang="en-US" sz="2000" b="1" dirty="0" smtClean="0">
                          <a:solidFill>
                            <a:srgbClr val="FF0000"/>
                          </a:solidFill>
                        </a:rPr>
                        <a:t>Accept</a:t>
                      </a:r>
                      <a:endParaRPr lang="en-US" sz="2000" b="1" dirty="0">
                        <a:solidFill>
                          <a:srgbClr val="FF0000"/>
                        </a:solidFill>
                      </a:endParaRPr>
                    </a:p>
                  </a:txBody>
                  <a:tcPr/>
                </a:tc>
                <a:tc>
                  <a:txBody>
                    <a:bodyPr/>
                    <a:lstStyle/>
                    <a:p>
                      <a:pPr algn="l"/>
                      <a:r>
                        <a:rPr lang="en-US" sz="2000" b="1" dirty="0" smtClean="0">
                          <a:solidFill>
                            <a:srgbClr val="FF0000"/>
                          </a:solidFill>
                        </a:rPr>
                        <a:t>   24</a:t>
                      </a:r>
                      <a:endParaRPr lang="en-US" sz="2000" b="1" dirty="0">
                        <a:solidFill>
                          <a:srgbClr val="FF0000"/>
                        </a:solidFill>
                      </a:endParaRPr>
                    </a:p>
                  </a:txBody>
                  <a:tcPr/>
                </a:tc>
                <a:tc>
                  <a:txBody>
                    <a:bodyPr/>
                    <a:lstStyle/>
                    <a:p>
                      <a:pPr algn="l"/>
                      <a:r>
                        <a:rPr lang="en-US" sz="2000" dirty="0" smtClean="0"/>
                        <a:t>   20</a:t>
                      </a:r>
                      <a:endParaRPr lang="en-US" sz="2000" dirty="0">
                        <a:solidFill>
                          <a:schemeClr val="tx1"/>
                        </a:solidFill>
                      </a:endParaRPr>
                    </a:p>
                  </a:txBody>
                  <a:tcPr/>
                </a:tc>
                <a:tc>
                  <a:txBody>
                    <a:bodyPr/>
                    <a:lstStyle/>
                    <a:p>
                      <a:pPr algn="l"/>
                      <a:r>
                        <a:rPr lang="en-US" sz="2000" dirty="0" smtClean="0"/>
                        <a:t>   17</a:t>
                      </a:r>
                      <a:endParaRPr lang="en-US" sz="2000" dirty="0">
                        <a:solidFill>
                          <a:schemeClr val="tx1"/>
                        </a:solidFill>
                      </a:endParaRPr>
                    </a:p>
                  </a:txBody>
                  <a:tcPr/>
                </a:tc>
                <a:tc>
                  <a:txBody>
                    <a:bodyPr/>
                    <a:lstStyle/>
                    <a:p>
                      <a:pPr algn="l"/>
                      <a:r>
                        <a:rPr lang="en-US" sz="2000" dirty="0" smtClean="0"/>
                        <a:t>   14</a:t>
                      </a:r>
                      <a:endParaRPr lang="en-US" sz="2000" dirty="0">
                        <a:solidFill>
                          <a:schemeClr val="tx1"/>
                        </a:solidFill>
                      </a:endParaRPr>
                    </a:p>
                  </a:txBody>
                  <a:tcPr/>
                </a:tc>
              </a:tr>
              <a:tr h="455206">
                <a:tc>
                  <a:txBody>
                    <a:bodyPr/>
                    <a:lstStyle/>
                    <a:p>
                      <a:pPr algn="r"/>
                      <a:r>
                        <a:rPr lang="en-US" sz="2000" b="1" dirty="0" smtClean="0">
                          <a:solidFill>
                            <a:srgbClr val="FF0000"/>
                          </a:solidFill>
                        </a:rPr>
                        <a:t>Reject</a:t>
                      </a:r>
                      <a:endParaRPr lang="en-US" sz="2000" b="1" dirty="0">
                        <a:solidFill>
                          <a:srgbClr val="FF0000"/>
                        </a:solidFill>
                      </a:endParaRPr>
                    </a:p>
                  </a:txBody>
                  <a:tcPr/>
                </a:tc>
                <a:tc>
                  <a:txBody>
                    <a:bodyPr/>
                    <a:lstStyle/>
                    <a:p>
                      <a:pPr algn="l"/>
                      <a:r>
                        <a:rPr lang="en-US" sz="2000" b="1" dirty="0" smtClean="0">
                          <a:solidFill>
                            <a:srgbClr val="FF0000"/>
                          </a:solidFill>
                        </a:rPr>
                        <a:t>   59</a:t>
                      </a:r>
                      <a:endParaRPr lang="en-US" sz="2000" b="1" dirty="0">
                        <a:solidFill>
                          <a:srgbClr val="FF0000"/>
                        </a:solidFill>
                      </a:endParaRPr>
                    </a:p>
                  </a:txBody>
                  <a:tcPr/>
                </a:tc>
                <a:tc>
                  <a:txBody>
                    <a:bodyPr/>
                    <a:lstStyle/>
                    <a:p>
                      <a:pPr algn="l"/>
                      <a:r>
                        <a:rPr lang="en-US" sz="2000" dirty="0" smtClean="0"/>
                        <a:t>   47</a:t>
                      </a:r>
                      <a:endParaRPr lang="en-US" sz="2000" dirty="0">
                        <a:solidFill>
                          <a:schemeClr val="tx1"/>
                        </a:solidFill>
                      </a:endParaRPr>
                    </a:p>
                  </a:txBody>
                  <a:tcPr/>
                </a:tc>
                <a:tc>
                  <a:txBody>
                    <a:bodyPr/>
                    <a:lstStyle/>
                    <a:p>
                      <a:pPr algn="l"/>
                      <a:r>
                        <a:rPr lang="en-US" sz="2000" dirty="0" smtClean="0"/>
                        <a:t>   29</a:t>
                      </a:r>
                      <a:endParaRPr lang="en-US" sz="2000" dirty="0">
                        <a:solidFill>
                          <a:schemeClr val="tx1"/>
                        </a:solidFill>
                      </a:endParaRPr>
                    </a:p>
                  </a:txBody>
                  <a:tcPr/>
                </a:tc>
                <a:tc>
                  <a:txBody>
                    <a:bodyPr/>
                    <a:lstStyle/>
                    <a:p>
                      <a:pPr algn="l"/>
                      <a:r>
                        <a:rPr lang="en-US" sz="2000" dirty="0" smtClean="0"/>
                        <a:t>   31</a:t>
                      </a:r>
                      <a:endParaRPr lang="en-US" sz="2000" dirty="0">
                        <a:solidFill>
                          <a:schemeClr val="tx1"/>
                        </a:solidFill>
                      </a:endParaRPr>
                    </a:p>
                  </a:txBody>
                  <a:tcPr/>
                </a:tc>
              </a:tr>
              <a:tr h="455206">
                <a:tc>
                  <a:txBody>
                    <a:bodyPr/>
                    <a:lstStyle/>
                    <a:p>
                      <a:pPr algn="r"/>
                      <a:r>
                        <a:rPr lang="en-US" sz="2000" b="1" dirty="0" smtClean="0">
                          <a:solidFill>
                            <a:srgbClr val="FF0000"/>
                          </a:solidFill>
                        </a:rPr>
                        <a:t>Total</a:t>
                      </a:r>
                      <a:endParaRPr lang="en-US" sz="2000" b="1" dirty="0">
                        <a:solidFill>
                          <a:srgbClr val="FF0000"/>
                        </a:solidFill>
                      </a:endParaRPr>
                    </a:p>
                  </a:txBody>
                  <a:tcPr/>
                </a:tc>
                <a:tc>
                  <a:txBody>
                    <a:bodyPr/>
                    <a:lstStyle/>
                    <a:p>
                      <a:pPr algn="l"/>
                      <a:r>
                        <a:rPr lang="en-US" sz="2000" b="1" dirty="0" smtClean="0">
                          <a:solidFill>
                            <a:srgbClr val="FF0000"/>
                          </a:solidFill>
                        </a:rPr>
                        <a:t>   83</a:t>
                      </a:r>
                      <a:endParaRPr lang="en-US" sz="2000" b="1" dirty="0">
                        <a:solidFill>
                          <a:srgbClr val="FF0000"/>
                        </a:solidFill>
                      </a:endParaRPr>
                    </a:p>
                  </a:txBody>
                  <a:tcPr/>
                </a:tc>
                <a:tc>
                  <a:txBody>
                    <a:bodyPr/>
                    <a:lstStyle/>
                    <a:p>
                      <a:pPr algn="l"/>
                      <a:r>
                        <a:rPr lang="en-US" sz="2000" dirty="0" smtClean="0"/>
                        <a:t>   67</a:t>
                      </a:r>
                      <a:endParaRPr lang="en-US" sz="2000" dirty="0">
                        <a:solidFill>
                          <a:schemeClr val="tx1"/>
                        </a:solidFill>
                      </a:endParaRPr>
                    </a:p>
                  </a:txBody>
                  <a:tcPr/>
                </a:tc>
                <a:tc>
                  <a:txBody>
                    <a:bodyPr/>
                    <a:lstStyle/>
                    <a:p>
                      <a:pPr algn="l"/>
                      <a:r>
                        <a:rPr lang="en-US" sz="2000" dirty="0" smtClean="0"/>
                        <a:t>   46</a:t>
                      </a:r>
                      <a:endParaRPr lang="en-US" sz="2000" dirty="0">
                        <a:solidFill>
                          <a:schemeClr val="tx1"/>
                        </a:solidFill>
                      </a:endParaRPr>
                    </a:p>
                  </a:txBody>
                  <a:tcPr/>
                </a:tc>
                <a:tc>
                  <a:txBody>
                    <a:bodyPr/>
                    <a:lstStyle/>
                    <a:p>
                      <a:pPr algn="l"/>
                      <a:r>
                        <a:rPr lang="en-US" sz="2000" dirty="0" smtClean="0"/>
                        <a:t>   45</a:t>
                      </a:r>
                      <a:endParaRPr lang="en-US" sz="2000" dirty="0">
                        <a:solidFill>
                          <a:schemeClr val="tx1"/>
                        </a:solidFill>
                      </a:endParaRPr>
                    </a:p>
                  </a:txBody>
                  <a:tcPr/>
                </a:tc>
              </a:tr>
              <a:tr h="455206">
                <a:tc>
                  <a:txBody>
                    <a:bodyPr/>
                    <a:lstStyle/>
                    <a:p>
                      <a:pPr algn="r"/>
                      <a:r>
                        <a:rPr lang="en-US" sz="2000" b="1" dirty="0" smtClean="0">
                          <a:solidFill>
                            <a:srgbClr val="FF0000"/>
                          </a:solidFill>
                        </a:rPr>
                        <a:t>Accept Ratio</a:t>
                      </a:r>
                      <a:endParaRPr lang="en-US" sz="2000" b="1" dirty="0">
                        <a:solidFill>
                          <a:srgbClr val="FF0000"/>
                        </a:solidFill>
                      </a:endParaRPr>
                    </a:p>
                  </a:txBody>
                  <a:tcPr/>
                </a:tc>
                <a:tc>
                  <a:txBody>
                    <a:bodyPr/>
                    <a:lstStyle/>
                    <a:p>
                      <a:pPr algn="l"/>
                      <a:r>
                        <a:rPr lang="en-US" sz="2000" b="1" dirty="0" smtClean="0">
                          <a:solidFill>
                            <a:srgbClr val="FF0000"/>
                          </a:solidFill>
                        </a:rPr>
                        <a:t>   29%</a:t>
                      </a:r>
                      <a:endParaRPr lang="en-US" sz="2000" b="1" dirty="0">
                        <a:solidFill>
                          <a:srgbClr val="FF0000"/>
                        </a:solidFill>
                      </a:endParaRPr>
                    </a:p>
                  </a:txBody>
                  <a:tcPr/>
                </a:tc>
                <a:tc>
                  <a:txBody>
                    <a:bodyPr/>
                    <a:lstStyle/>
                    <a:p>
                      <a:pPr algn="l"/>
                      <a:r>
                        <a:rPr lang="en-US" sz="2000" dirty="0" smtClean="0"/>
                        <a:t>   30%</a:t>
                      </a:r>
                      <a:endParaRPr lang="en-US" sz="2000" dirty="0">
                        <a:solidFill>
                          <a:schemeClr val="tx1"/>
                        </a:solidFill>
                      </a:endParaRPr>
                    </a:p>
                  </a:txBody>
                  <a:tcPr/>
                </a:tc>
                <a:tc>
                  <a:txBody>
                    <a:bodyPr/>
                    <a:lstStyle/>
                    <a:p>
                      <a:pPr algn="l"/>
                      <a:r>
                        <a:rPr lang="en-US" sz="2000" dirty="0" smtClean="0"/>
                        <a:t>   37%</a:t>
                      </a:r>
                      <a:endParaRPr lang="en-US" sz="2000" dirty="0">
                        <a:solidFill>
                          <a:schemeClr val="tx1"/>
                        </a:solidFill>
                      </a:endParaRPr>
                    </a:p>
                  </a:txBody>
                  <a:tcPr/>
                </a:tc>
                <a:tc>
                  <a:txBody>
                    <a:bodyPr/>
                    <a:lstStyle/>
                    <a:p>
                      <a:pPr algn="l"/>
                      <a:r>
                        <a:rPr lang="en-US" sz="2000" dirty="0" smtClean="0"/>
                        <a:t>   31%</a:t>
                      </a:r>
                      <a:endParaRPr lang="en-US" sz="2000" dirty="0">
                        <a:solidFill>
                          <a:schemeClr val="tx1"/>
                        </a:solidFill>
                      </a:endParaRPr>
                    </a:p>
                  </a:txBody>
                  <a:tcPr/>
                </a:tc>
              </a:tr>
              <a:tr h="455206">
                <a:tc>
                  <a:txBody>
                    <a:bodyPr/>
                    <a:lstStyle/>
                    <a:p>
                      <a:pPr algn="r"/>
                      <a:r>
                        <a:rPr lang="en-US" sz="2000" b="1" dirty="0" smtClean="0">
                          <a:solidFill>
                            <a:srgbClr val="FF0000"/>
                          </a:solidFill>
                        </a:rPr>
                        <a:t>Time to first</a:t>
                      </a:r>
                      <a:r>
                        <a:rPr lang="en-US" sz="2000" b="1" baseline="0" dirty="0" smtClean="0">
                          <a:solidFill>
                            <a:srgbClr val="FF0000"/>
                          </a:solidFill>
                        </a:rPr>
                        <a:t> </a:t>
                      </a:r>
                      <a:r>
                        <a:rPr lang="en-US" sz="2000" b="1" dirty="0" smtClean="0">
                          <a:solidFill>
                            <a:srgbClr val="FF0000"/>
                          </a:solidFill>
                        </a:rPr>
                        <a:t>Decision</a:t>
                      </a:r>
                      <a:endParaRPr lang="en-US" sz="2000" b="1" dirty="0">
                        <a:solidFill>
                          <a:srgbClr val="FF0000"/>
                        </a:solidFill>
                      </a:endParaRPr>
                    </a:p>
                  </a:txBody>
                  <a:tcPr/>
                </a:tc>
                <a:tc>
                  <a:txBody>
                    <a:bodyPr/>
                    <a:lstStyle/>
                    <a:p>
                      <a:pPr algn="l"/>
                      <a:r>
                        <a:rPr lang="en-US" sz="2000" b="1" dirty="0" smtClean="0">
                          <a:solidFill>
                            <a:srgbClr val="FF0000"/>
                          </a:solidFill>
                        </a:rPr>
                        <a:t>   71 days</a:t>
                      </a:r>
                      <a:endParaRPr lang="en-US" sz="2000" b="1" dirty="0">
                        <a:solidFill>
                          <a:srgbClr val="FF0000"/>
                        </a:solidFill>
                      </a:endParaRPr>
                    </a:p>
                  </a:txBody>
                  <a:tcPr/>
                </a:tc>
                <a:tc>
                  <a:txBody>
                    <a:bodyPr/>
                    <a:lstStyle/>
                    <a:p>
                      <a:pPr algn="l"/>
                      <a:r>
                        <a:rPr lang="en-US" sz="2000" dirty="0" smtClean="0"/>
                        <a:t>   68 days</a:t>
                      </a:r>
                      <a:endParaRPr lang="en-US" sz="2000" dirty="0">
                        <a:solidFill>
                          <a:schemeClr val="tx1"/>
                        </a:solidFill>
                      </a:endParaRPr>
                    </a:p>
                  </a:txBody>
                  <a:tcPr/>
                </a:tc>
                <a:tc>
                  <a:txBody>
                    <a:bodyPr/>
                    <a:lstStyle/>
                    <a:p>
                      <a:pPr algn="l"/>
                      <a:r>
                        <a:rPr lang="en-US" sz="2000" dirty="0" smtClean="0"/>
                        <a:t>   87 days</a:t>
                      </a:r>
                      <a:endParaRPr lang="en-US" sz="2000" dirty="0">
                        <a:solidFill>
                          <a:schemeClr val="tx1"/>
                        </a:solidFill>
                      </a:endParaRPr>
                    </a:p>
                  </a:txBody>
                  <a:tcPr/>
                </a:tc>
                <a:tc>
                  <a:txBody>
                    <a:bodyPr/>
                    <a:lstStyle/>
                    <a:p>
                      <a:pPr algn="l"/>
                      <a:r>
                        <a:rPr lang="en-US" sz="2000" dirty="0" smtClean="0"/>
                        <a:t>   94 days</a:t>
                      </a:r>
                      <a:endParaRPr lang="en-US" sz="2000" dirty="0">
                        <a:solidFill>
                          <a:schemeClr val="tx1"/>
                        </a:solidFill>
                      </a:endParaRPr>
                    </a:p>
                  </a:txBody>
                  <a:tcPr/>
                </a:tc>
              </a:tr>
            </a:tbl>
          </a:graphicData>
        </a:graphic>
      </p:graphicFrame>
    </p:spTree>
    <p:extLst>
      <p:ext uri="{BB962C8B-B14F-4D97-AF65-F5344CB8AC3E}">
        <p14:creationId xmlns:p14="http://schemas.microsoft.com/office/powerpoint/2010/main" val="162776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ragezei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851987"/>
            <a:ext cx="4321175" cy="4321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6" descr="ra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45" y="188586"/>
            <a:ext cx="1509713"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VisitenkarteSteinmetz___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968125"/>
            <a:ext cx="43926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en-US" b="1" dirty="0" smtClean="0">
                <a:solidFill>
                  <a:schemeClr val="accent1"/>
                </a:solidFill>
              </a:rPr>
              <a:t>TOMCCAP</a:t>
            </a:r>
            <a:r>
              <a:rPr lang="en-US" dirty="0" smtClean="0"/>
              <a:t> Outlook</a:t>
            </a:r>
            <a:endParaRPr lang="en-US" dirty="0"/>
          </a:p>
        </p:txBody>
      </p:sp>
      <p:sp>
        <p:nvSpPr>
          <p:cNvPr id="3" name="Inhaltsplatzhalter 2"/>
          <p:cNvSpPr>
            <a:spLocks noGrp="1"/>
          </p:cNvSpPr>
          <p:nvPr>
            <p:ph idx="1"/>
          </p:nvPr>
        </p:nvSpPr>
        <p:spPr/>
        <p:txBody>
          <a:bodyPr/>
          <a:lstStyle/>
          <a:p>
            <a:r>
              <a:rPr lang="en-US" dirty="0" smtClean="0">
                <a:sym typeface="Wingdings" pitchFamily="2" charset="2"/>
              </a:rPr>
              <a:t> TOMCCAP needs you …</a:t>
            </a:r>
            <a:endParaRPr lang="en-US" dirty="0" smtClean="0"/>
          </a:p>
          <a:p>
            <a:r>
              <a:rPr lang="en-US" dirty="0" smtClean="0"/>
              <a:t>	submit your excellent </a:t>
            </a:r>
            <a:r>
              <a:rPr lang="en-US" dirty="0"/>
              <a:t/>
            </a:r>
            <a:br>
              <a:rPr lang="en-US" dirty="0"/>
            </a:br>
            <a:r>
              <a:rPr lang="en-US" dirty="0" smtClean="0"/>
              <a:t>	research papers</a:t>
            </a:r>
            <a:br>
              <a:rPr lang="en-US" dirty="0" smtClean="0"/>
            </a:br>
            <a:r>
              <a:rPr lang="en-US" dirty="0" smtClean="0"/>
              <a:t>	to ACM </a:t>
            </a:r>
            <a:r>
              <a:rPr lang="en-US" dirty="0" smtClean="0">
                <a:solidFill>
                  <a:schemeClr val="accent1"/>
                </a:solidFill>
              </a:rPr>
              <a:t>TOMCCAP </a:t>
            </a:r>
            <a:r>
              <a:rPr lang="en-US" dirty="0" smtClean="0"/>
              <a:t>!</a:t>
            </a:r>
          </a:p>
          <a:p>
            <a:endParaRPr lang="en-US" dirty="0"/>
          </a:p>
        </p:txBody>
      </p:sp>
    </p:spTree>
    <p:extLst>
      <p:ext uri="{BB962C8B-B14F-4D97-AF65-F5344CB8AC3E}">
        <p14:creationId xmlns:p14="http://schemas.microsoft.com/office/powerpoint/2010/main" val="2626315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en-US" sz="1600" dirty="0"/>
              <a:t>@</a:t>
            </a:r>
            <a:r>
              <a:rPr lang="en-US" sz="1600" dirty="0" err="1"/>
              <a:t>Klara</a:t>
            </a:r>
            <a:r>
              <a:rPr lang="en-US" sz="1600" dirty="0"/>
              <a:t>: </a:t>
            </a:r>
            <a:br>
              <a:rPr lang="en-US" sz="1600" dirty="0"/>
            </a:br>
            <a:r>
              <a:rPr lang="en-US" sz="1600" dirty="0"/>
              <a:t>this is a reminder that are having a </a:t>
            </a:r>
            <a:r>
              <a:rPr lang="en-US" sz="1600" dirty="0" err="1"/>
              <a:t>SIGMM</a:t>
            </a:r>
            <a:r>
              <a:rPr lang="en-US" sz="1600" dirty="0"/>
              <a:t> Business Meeting on </a:t>
            </a:r>
            <a:r>
              <a:rPr lang="en-US" sz="1600" dirty="0" smtClean="0"/>
              <a:t/>
            </a:r>
            <a:br>
              <a:rPr lang="en-US" sz="1600" dirty="0" smtClean="0"/>
            </a:br>
            <a:r>
              <a:rPr lang="en-US" sz="1600" dirty="0" smtClean="0"/>
              <a:t>Wednesday</a:t>
            </a:r>
            <a:r>
              <a:rPr lang="en-US" sz="1600" dirty="0"/>
              <a:t>, November 30, 4:30-6:30pm </a:t>
            </a:r>
            <a:r>
              <a:rPr lang="en-US" sz="1600" dirty="0" smtClean="0"/>
              <a:t/>
            </a:r>
            <a:br>
              <a:rPr lang="en-US" sz="1600" dirty="0" smtClean="0"/>
            </a:br>
            <a:r>
              <a:rPr lang="en-US" sz="1600" dirty="0" smtClean="0"/>
              <a:t>in </a:t>
            </a:r>
            <a:r>
              <a:rPr lang="en-US" sz="1600" dirty="0"/>
              <a:t>the Arizona Ballroom IV/V. </a:t>
            </a:r>
          </a:p>
        </p:txBody>
      </p:sp>
      <p:sp>
        <p:nvSpPr>
          <p:cNvPr id="7" name="Inhaltsplatzhalter 6"/>
          <p:cNvSpPr>
            <a:spLocks noGrp="1"/>
          </p:cNvSpPr>
          <p:nvPr>
            <p:ph sz="half" idx="1"/>
          </p:nvPr>
        </p:nvSpPr>
        <p:spPr/>
        <p:txBody>
          <a:bodyPr>
            <a:normAutofit fontScale="32500" lnSpcReduction="20000"/>
          </a:bodyPr>
          <a:lstStyle/>
          <a:p>
            <a:r>
              <a:rPr lang="en-US" dirty="0" smtClean="0"/>
              <a:t> </a:t>
            </a:r>
          </a:p>
          <a:p>
            <a:r>
              <a:rPr lang="en-US" dirty="0" smtClean="0"/>
              <a:t>I assume that all of you will attend the business meeting and present the various activities that you have been engaged in to inform </a:t>
            </a:r>
            <a:r>
              <a:rPr lang="en-US" dirty="0" err="1" smtClean="0"/>
              <a:t>SIGMM</a:t>
            </a:r>
            <a:r>
              <a:rPr lang="en-US" dirty="0" smtClean="0"/>
              <a:t> and the general ACM Multimedia community about the various activities, status as well as future steps and announcements. I think a lot of things are happening, our community is very </a:t>
            </a:r>
            <a:r>
              <a:rPr lang="en-US" dirty="0" err="1" smtClean="0"/>
              <a:t>vibriant</a:t>
            </a:r>
            <a:r>
              <a:rPr lang="en-US" dirty="0" smtClean="0"/>
              <a:t> and so it should be a great meeting to present the status as well as look into the future of this exciting field. </a:t>
            </a:r>
          </a:p>
          <a:p>
            <a:r>
              <a:rPr lang="en-US" dirty="0" smtClean="0"/>
              <a:t> </a:t>
            </a:r>
          </a:p>
          <a:p>
            <a:r>
              <a:rPr lang="en-US" dirty="0" smtClean="0"/>
              <a:t>Since we have only two hours, here is some guidance on the timing. Please, let me know if you need more time or are not coming. If you are not coming, it would be good if I could get the slides from you and present it as part of the overall </a:t>
            </a:r>
            <a:r>
              <a:rPr lang="en-US" dirty="0" err="1" smtClean="0"/>
              <a:t>SIGMM</a:t>
            </a:r>
            <a:r>
              <a:rPr lang="en-US" dirty="0" smtClean="0"/>
              <a:t> overview. So here is the agenda (Please, take the upper bounds as maximum times):</a:t>
            </a:r>
          </a:p>
          <a:p>
            <a:r>
              <a:rPr lang="en-US" dirty="0" smtClean="0"/>
              <a:t> </a:t>
            </a:r>
          </a:p>
          <a:p>
            <a:r>
              <a:rPr lang="en-US" dirty="0" smtClean="0"/>
              <a:t>Action Items: </a:t>
            </a:r>
          </a:p>
          <a:p>
            <a:r>
              <a:rPr lang="en-US" dirty="0" smtClean="0"/>
              <a:t>(a) please, email </a:t>
            </a:r>
            <a:r>
              <a:rPr lang="en-US" dirty="0" smtClean="0">
                <a:solidFill>
                  <a:srgbClr val="FF0000"/>
                </a:solidFill>
              </a:rPr>
              <a:t>all your slides to me and </a:t>
            </a:r>
            <a:r>
              <a:rPr lang="en-US" dirty="0" err="1" smtClean="0">
                <a:solidFill>
                  <a:srgbClr val="FF0000"/>
                </a:solidFill>
              </a:rPr>
              <a:t>Prabha</a:t>
            </a:r>
            <a:r>
              <a:rPr lang="en-US" dirty="0" smtClean="0">
                <a:solidFill>
                  <a:srgbClr val="FF0000"/>
                </a:solidFill>
              </a:rPr>
              <a:t> </a:t>
            </a:r>
            <a:r>
              <a:rPr lang="en-US" dirty="0" smtClean="0"/>
              <a:t>for two reasons: (1) I am hoping that we can avoid switching times by having all the presentations on one laptop - I have PC (not MAC yet) and speed up the process.)  (2) It would be good to post all the reports on the </a:t>
            </a:r>
            <a:r>
              <a:rPr lang="en-US" dirty="0" err="1" smtClean="0"/>
              <a:t>SIGMM</a:t>
            </a:r>
            <a:r>
              <a:rPr lang="en-US" dirty="0" smtClean="0"/>
              <a:t> website after the ACM Multimedia 2011 so that </a:t>
            </a:r>
            <a:r>
              <a:rPr lang="en-US" dirty="0" err="1" smtClean="0"/>
              <a:t>SIGMM</a:t>
            </a:r>
            <a:r>
              <a:rPr lang="en-US" dirty="0" smtClean="0"/>
              <a:t> community can see what is going on. I think it is important to have transparency and we want to advertise our achievements and activities. </a:t>
            </a:r>
          </a:p>
          <a:p>
            <a:r>
              <a:rPr lang="en-US" dirty="0" smtClean="0"/>
              <a:t> </a:t>
            </a:r>
          </a:p>
          <a:p>
            <a:r>
              <a:rPr lang="en-US" dirty="0" smtClean="0"/>
              <a:t>(b) Please, keep the news/state of your venues to the most important issues. You can put more on the slides, but don't have to present all, just the most important issues. </a:t>
            </a:r>
          </a:p>
          <a:p>
            <a:endParaRPr lang="en-US" dirty="0" smtClean="0"/>
          </a:p>
        </p:txBody>
      </p:sp>
      <p:sp>
        <p:nvSpPr>
          <p:cNvPr id="8" name="Inhaltsplatzhalter 7"/>
          <p:cNvSpPr>
            <a:spLocks noGrp="1"/>
          </p:cNvSpPr>
          <p:nvPr>
            <p:ph sz="half" idx="2"/>
          </p:nvPr>
        </p:nvSpPr>
        <p:spPr/>
        <p:txBody>
          <a:bodyPr>
            <a:normAutofit fontScale="32500" lnSpcReduction="20000"/>
          </a:bodyPr>
          <a:lstStyle/>
          <a:p>
            <a:r>
              <a:rPr lang="en-US" smtClean="0"/>
              <a:t>1. Overall State of the SIGMM Union  (Klara -max 20 minutes)</a:t>
            </a:r>
          </a:p>
          <a:p>
            <a:r>
              <a:rPr lang="en-US" smtClean="0"/>
              <a:t> </a:t>
            </a:r>
          </a:p>
          <a:p>
            <a:r>
              <a:rPr lang="en-US" smtClean="0"/>
              <a:t>2. State of the SIGMM Web Portal  (Prabha - max 10 minutes)</a:t>
            </a:r>
          </a:p>
          <a:p>
            <a:r>
              <a:rPr lang="en-US" smtClean="0"/>
              <a:t> </a:t>
            </a:r>
          </a:p>
          <a:p>
            <a:r>
              <a:rPr lang="en-US" smtClean="0">
                <a:solidFill>
                  <a:srgbClr val="FF0000"/>
                </a:solidFill>
              </a:rPr>
              <a:t>3. State of the ACM Transactions on Multimedia Computing, Communications and Applications  (Ralf - max 10 minutes</a:t>
            </a:r>
            <a:r>
              <a:rPr lang="en-US" smtClean="0"/>
              <a:t>)</a:t>
            </a:r>
          </a:p>
          <a:p>
            <a:r>
              <a:rPr lang="en-US" smtClean="0"/>
              <a:t> </a:t>
            </a:r>
          </a:p>
          <a:p>
            <a:r>
              <a:rPr lang="en-US" smtClean="0"/>
              <a:t>4. State of SIGMM Records (Carsten - Max 10 minutes) </a:t>
            </a:r>
          </a:p>
          <a:p>
            <a:r>
              <a:rPr lang="en-US" smtClean="0"/>
              <a:t> </a:t>
            </a:r>
          </a:p>
          <a:p>
            <a:r>
              <a:rPr lang="en-US" smtClean="0"/>
              <a:t>5. State of Springer MMSJ  (Thomas - Max 10 minutes) </a:t>
            </a:r>
          </a:p>
          <a:p>
            <a:r>
              <a:rPr lang="en-US" smtClean="0"/>
              <a:t> </a:t>
            </a:r>
          </a:p>
          <a:p>
            <a:r>
              <a:rPr lang="en-US" smtClean="0"/>
              <a:t>6. Educational Initiative (Wei - max 10 Minutes) </a:t>
            </a:r>
          </a:p>
          <a:p>
            <a:r>
              <a:rPr lang="en-US" smtClean="0"/>
              <a:t> </a:t>
            </a:r>
          </a:p>
          <a:p>
            <a:r>
              <a:rPr lang="en-US" smtClean="0"/>
              <a:t>7. SIGMM Preservation Initiative (Mohamed - max 5 minutes) </a:t>
            </a:r>
          </a:p>
          <a:p>
            <a:r>
              <a:rPr lang="en-US" smtClean="0"/>
              <a:t> </a:t>
            </a:r>
          </a:p>
          <a:p>
            <a:r>
              <a:rPr lang="en-US" smtClean="0"/>
              <a:t>8. Technical Achievement  Awards Committee (Rainer - max 5 minutes) </a:t>
            </a:r>
          </a:p>
          <a:p>
            <a:r>
              <a:rPr lang="en-US" smtClean="0"/>
              <a:t> </a:t>
            </a:r>
          </a:p>
          <a:p>
            <a:r>
              <a:rPr lang="en-US" smtClean="0"/>
              <a:t>9: Other News on Initiatives (Hari - max 5 minutes) </a:t>
            </a:r>
          </a:p>
          <a:p>
            <a:r>
              <a:rPr lang="en-US" smtClean="0"/>
              <a:t> </a:t>
            </a:r>
          </a:p>
          <a:p>
            <a:r>
              <a:rPr lang="en-US" smtClean="0"/>
              <a:t>(other news ..... 5-10 minutes buffer -  not sure if MTAP EiC will want to introduce himself, etc. - did not get any information about it. )</a:t>
            </a:r>
          </a:p>
          <a:p>
            <a:r>
              <a:rPr lang="en-US" smtClean="0"/>
              <a:t> </a:t>
            </a:r>
          </a:p>
          <a:p>
            <a:r>
              <a:rPr lang="en-US" smtClean="0"/>
              <a:t>10. State of Conference(s) and Bids for ACM Multimedia 2014 (Mohan - max 30 minutes)</a:t>
            </a:r>
            <a:endParaRPr lang="en-US" dirty="0"/>
          </a:p>
        </p:txBody>
      </p:sp>
    </p:spTree>
    <p:extLst>
      <p:ext uri="{BB962C8B-B14F-4D97-AF65-F5344CB8AC3E}">
        <p14:creationId xmlns:p14="http://schemas.microsoft.com/office/powerpoint/2010/main" val="1815075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3200400"/>
            <a:ext cx="8229600" cy="2209800"/>
          </a:xfrm>
        </p:spPr>
        <p:txBody>
          <a:bodyPr>
            <a:normAutofit/>
          </a:bodyPr>
          <a:lstStyle/>
          <a:p>
            <a:r>
              <a:rPr lang="en-US" sz="4400" dirty="0" smtClean="0"/>
              <a:t>B. </a:t>
            </a:r>
            <a:r>
              <a:rPr lang="en-US" sz="4400" dirty="0" err="1" smtClean="0"/>
              <a:t>Prabhakaran</a:t>
            </a:r>
            <a:endParaRPr lang="en-US" sz="4400" dirty="0" smtClean="0"/>
          </a:p>
          <a:p>
            <a:endParaRPr lang="en-US" sz="4400" dirty="0" smtClean="0"/>
          </a:p>
          <a:p>
            <a:r>
              <a:rPr lang="en-US" sz="3600" dirty="0" smtClean="0"/>
              <a:t>Editor-in-Chief of SIGMM.org Web Portal </a:t>
            </a:r>
            <a:endParaRPr lang="en-US" sz="3600" dirty="0"/>
          </a:p>
        </p:txBody>
      </p:sp>
      <p:sp>
        <p:nvSpPr>
          <p:cNvPr id="3" name="Title 2"/>
          <p:cNvSpPr>
            <a:spLocks noGrp="1"/>
          </p:cNvSpPr>
          <p:nvPr>
            <p:ph type="ctrTitle"/>
          </p:nvPr>
        </p:nvSpPr>
        <p:spPr/>
        <p:txBody>
          <a:bodyPr/>
          <a:lstStyle/>
          <a:p>
            <a:r>
              <a:rPr lang="en-US" dirty="0" smtClean="0"/>
              <a:t>SIGMM.org Report</a:t>
            </a:r>
            <a:endParaRPr lang="en-US" dirty="0"/>
          </a:p>
        </p:txBody>
      </p:sp>
    </p:spTree>
    <p:extLst>
      <p:ext uri="{BB962C8B-B14F-4D97-AF65-F5344CB8AC3E}">
        <p14:creationId xmlns:p14="http://schemas.microsoft.com/office/powerpoint/2010/main" val="3992553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b="1" dirty="0" err="1" smtClean="0">
                <a:latin typeface="Calibri" pitchFamily="34" charset="0"/>
              </a:rPr>
              <a:t>SIGMM.org</a:t>
            </a:r>
            <a:endParaRPr lang="en-US" dirty="0"/>
          </a:p>
        </p:txBody>
      </p:sp>
      <p:sp>
        <p:nvSpPr>
          <p:cNvPr id="3" name="내용 개체 틀 2"/>
          <p:cNvSpPr>
            <a:spLocks noGrp="1"/>
          </p:cNvSpPr>
          <p:nvPr>
            <p:ph idx="1"/>
          </p:nvPr>
        </p:nvSpPr>
        <p:spPr/>
        <p:txBody>
          <a:bodyPr>
            <a:normAutofit/>
          </a:bodyPr>
          <a:lstStyle/>
          <a:p>
            <a:r>
              <a:rPr lang="en-US" dirty="0" smtClean="0">
                <a:latin typeface="Calibri" pitchFamily="34" charset="0"/>
              </a:rPr>
              <a:t>Key Tasks Done</a:t>
            </a:r>
          </a:p>
          <a:p>
            <a:pPr lvl="1"/>
            <a:r>
              <a:rPr lang="en-US" dirty="0" smtClean="0">
                <a:latin typeface="Calibri" pitchFamily="34" charset="0"/>
              </a:rPr>
              <a:t>PhD Dissertation Award web site updates</a:t>
            </a:r>
          </a:p>
          <a:p>
            <a:pPr lvl="1"/>
            <a:r>
              <a:rPr lang="en-US" dirty="0" smtClean="0">
                <a:latin typeface="Calibri" pitchFamily="34" charset="0"/>
              </a:rPr>
              <a:t>User Interface Updates</a:t>
            </a:r>
          </a:p>
          <a:p>
            <a:pPr lvl="1"/>
            <a:r>
              <a:rPr lang="en-US" dirty="0" smtClean="0">
                <a:latin typeface="Calibri" pitchFamily="34" charset="0"/>
              </a:rPr>
              <a:t>Moving data from UT Dallas server to ACM Server</a:t>
            </a:r>
          </a:p>
          <a:p>
            <a:pPr lvl="1"/>
            <a:endParaRPr lang="en-US" dirty="0" smtClean="0"/>
          </a:p>
          <a:p>
            <a:pPr lvl="1"/>
            <a:endParaRPr lang="en-US" dirty="0" smtClean="0">
              <a:latin typeface="Calibri" pitchFamily="34" charset="0"/>
            </a:endParaRPr>
          </a:p>
          <a:p>
            <a:endParaRPr lang="en-US" dirty="0" smtClean="0">
              <a:latin typeface="Calibri" pitchFamily="34" charset="0"/>
            </a:endParaRPr>
          </a:p>
          <a:p>
            <a:endParaRPr lang="en-US" dirty="0"/>
          </a:p>
        </p:txBody>
      </p:sp>
    </p:spTree>
    <p:extLst>
      <p:ext uri="{BB962C8B-B14F-4D97-AF65-F5344CB8AC3E}">
        <p14:creationId xmlns:p14="http://schemas.microsoft.com/office/powerpoint/2010/main" val="16656455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b="1" dirty="0" smtClean="0">
                <a:latin typeface="Calibri" pitchFamily="34" charset="0"/>
              </a:rPr>
              <a:t>ACM SIGMM Website (2010-2011)</a:t>
            </a:r>
            <a:endParaRPr lang="en-US" dirty="0"/>
          </a:p>
        </p:txBody>
      </p:sp>
      <p:sp>
        <p:nvSpPr>
          <p:cNvPr id="3" name="내용 개체 틀 2"/>
          <p:cNvSpPr>
            <a:spLocks noGrp="1"/>
          </p:cNvSpPr>
          <p:nvPr>
            <p:ph idx="1"/>
          </p:nvPr>
        </p:nvSpPr>
        <p:spPr/>
        <p:txBody>
          <a:bodyPr>
            <a:normAutofit/>
          </a:bodyPr>
          <a:lstStyle/>
          <a:p>
            <a:r>
              <a:rPr lang="en-US" dirty="0" smtClean="0">
                <a:latin typeface="Calibri" pitchFamily="34" charset="0"/>
              </a:rPr>
              <a:t>Modifying the PhD thesis uploading site </a:t>
            </a:r>
          </a:p>
          <a:p>
            <a:pPr marL="457200" lvl="1" indent="0">
              <a:buNone/>
            </a:pPr>
            <a:r>
              <a:rPr lang="en-US" sz="2400" dirty="0" smtClean="0">
                <a:latin typeface="Calibri" pitchFamily="34" charset="0"/>
              </a:rPr>
              <a:t>for 2011 SIGMM Award for Outstanding PhD Thesis</a:t>
            </a:r>
          </a:p>
          <a:p>
            <a:pPr marL="457200" lvl="1" indent="0">
              <a:buNone/>
            </a:pPr>
            <a:r>
              <a:rPr lang="en-US" sz="1800" dirty="0" smtClean="0">
                <a:latin typeface="Calibri" pitchFamily="34" charset="0"/>
              </a:rPr>
              <a:t>( </a:t>
            </a:r>
            <a:r>
              <a:rPr lang="en-US" sz="1800" dirty="0" smtClean="0">
                <a:latin typeface="Calibri" pitchFamily="34" charset="0"/>
                <a:hlinkClick r:id="rId2"/>
              </a:rPr>
              <a:t>http://sigmm.utdallas.edu:8080/drupal</a:t>
            </a:r>
            <a:r>
              <a:rPr lang="en-US" sz="1800" dirty="0" smtClean="0">
                <a:latin typeface="Calibri" pitchFamily="34" charset="0"/>
              </a:rPr>
              <a:t> )</a:t>
            </a:r>
          </a:p>
          <a:p>
            <a:pPr lvl="1"/>
            <a:r>
              <a:rPr lang="en-US" dirty="0" smtClean="0">
                <a:latin typeface="Calibri" pitchFamily="34" charset="0"/>
              </a:rPr>
              <a:t>Added menu for sending emails requesting t</a:t>
            </a:r>
            <a:r>
              <a:rPr lang="en-US" dirty="0" smtClean="0"/>
              <a:t>hree endorsement letters supporting the nomination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962400"/>
            <a:ext cx="4124645"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276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b="1" dirty="0" smtClean="0">
                <a:latin typeface="Calibri" pitchFamily="34" charset="0"/>
              </a:rPr>
              <a:t>ACM SIGMM Website (2010-2011)</a:t>
            </a:r>
            <a:endParaRPr lang="en-US" dirty="0"/>
          </a:p>
        </p:txBody>
      </p:sp>
      <p:sp>
        <p:nvSpPr>
          <p:cNvPr id="3" name="내용 개체 틀 2"/>
          <p:cNvSpPr>
            <a:spLocks noGrp="1"/>
          </p:cNvSpPr>
          <p:nvPr>
            <p:ph idx="1"/>
          </p:nvPr>
        </p:nvSpPr>
        <p:spPr/>
        <p:txBody>
          <a:bodyPr>
            <a:normAutofit/>
          </a:bodyPr>
          <a:lstStyle/>
          <a:p>
            <a:r>
              <a:rPr lang="en-US" dirty="0" smtClean="0">
                <a:latin typeface="Calibri" pitchFamily="34" charset="0"/>
              </a:rPr>
              <a:t>Changing SIGMM website</a:t>
            </a:r>
          </a:p>
          <a:p>
            <a:pPr lvl="1"/>
            <a:r>
              <a:rPr lang="en-US" dirty="0" smtClean="0">
                <a:latin typeface="Calibri" pitchFamily="34" charset="0"/>
              </a:rPr>
              <a:t>Moved old data into new ACM server (e.g. history archives, records, etc.)</a:t>
            </a:r>
          </a:p>
          <a:p>
            <a:pPr lvl="1"/>
            <a:r>
              <a:rPr lang="en-US" dirty="0" smtClean="0">
                <a:latin typeface="Calibri" pitchFamily="34" charset="0"/>
              </a:rPr>
              <a:t>New news sliders in main page</a:t>
            </a:r>
          </a:p>
          <a:p>
            <a:pPr lvl="1"/>
            <a:endParaRPr lang="en-US" dirty="0" smtClean="0">
              <a:latin typeface="Calibri" pitchFamily="34" charset="0"/>
            </a:endParaRPr>
          </a:p>
          <a:p>
            <a:endParaRPr lang="en-US" dirty="0" smtClean="0">
              <a:latin typeface="Calibri" pitchFamily="34" charset="0"/>
            </a:endParaRP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657599"/>
            <a:ext cx="3314700" cy="2929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505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b="1" dirty="0" err="1" smtClean="0">
                <a:latin typeface="Calibri" pitchFamily="34" charset="0"/>
              </a:rPr>
              <a:t>SIGMM.org</a:t>
            </a:r>
            <a:endParaRPr lang="en-US" dirty="0"/>
          </a:p>
        </p:txBody>
      </p:sp>
      <p:sp>
        <p:nvSpPr>
          <p:cNvPr id="3" name="내용 개체 틀 2"/>
          <p:cNvSpPr>
            <a:spLocks noGrp="1"/>
          </p:cNvSpPr>
          <p:nvPr>
            <p:ph idx="1"/>
          </p:nvPr>
        </p:nvSpPr>
        <p:spPr/>
        <p:txBody>
          <a:bodyPr>
            <a:normAutofit/>
          </a:bodyPr>
          <a:lstStyle/>
          <a:p>
            <a:r>
              <a:rPr lang="en-US" dirty="0" smtClean="0">
                <a:latin typeface="Calibri" pitchFamily="34" charset="0"/>
              </a:rPr>
              <a:t>Tasks Underway</a:t>
            </a:r>
          </a:p>
          <a:p>
            <a:pPr lvl="1"/>
            <a:r>
              <a:rPr lang="en-US" dirty="0" smtClean="0">
                <a:latin typeface="Calibri" pitchFamily="34" charset="0"/>
              </a:rPr>
              <a:t>Modifications for PhD Dissertation Award web site based on feedback from the committee</a:t>
            </a:r>
          </a:p>
          <a:p>
            <a:pPr lvl="1"/>
            <a:r>
              <a:rPr lang="en-US" dirty="0" smtClean="0">
                <a:latin typeface="Calibri" pitchFamily="34" charset="0"/>
              </a:rPr>
              <a:t>Mobile phone access</a:t>
            </a:r>
          </a:p>
          <a:p>
            <a:pPr lvl="1"/>
            <a:r>
              <a:rPr lang="en-US" dirty="0" smtClean="0">
                <a:latin typeface="Calibri" pitchFamily="34" charset="0"/>
              </a:rPr>
              <a:t>Multimedia Journals Info Page</a:t>
            </a:r>
          </a:p>
          <a:p>
            <a:pPr lvl="1"/>
            <a:r>
              <a:rPr lang="en-US" dirty="0" smtClean="0">
                <a:latin typeface="Calibri" pitchFamily="34" charset="0"/>
              </a:rPr>
              <a:t>Open Source Software</a:t>
            </a:r>
          </a:p>
          <a:p>
            <a:pPr lvl="1"/>
            <a:r>
              <a:rPr lang="en-US" dirty="0" smtClean="0">
                <a:latin typeface="Calibri" pitchFamily="34" charset="0"/>
              </a:rPr>
              <a:t>Social Media</a:t>
            </a:r>
          </a:p>
          <a:p>
            <a:pPr lvl="1"/>
            <a:endParaRPr lang="en-US" dirty="0" smtClean="0"/>
          </a:p>
          <a:p>
            <a:pPr lvl="1"/>
            <a:endParaRPr lang="en-US" dirty="0" smtClean="0">
              <a:latin typeface="Calibri" pitchFamily="34" charset="0"/>
            </a:endParaRPr>
          </a:p>
          <a:p>
            <a:endParaRPr lang="en-US" dirty="0" smtClean="0">
              <a:latin typeface="Calibri" pitchFamily="34" charset="0"/>
            </a:endParaRPr>
          </a:p>
          <a:p>
            <a:endParaRPr lang="en-US" dirty="0"/>
          </a:p>
        </p:txBody>
      </p:sp>
    </p:spTree>
    <p:extLst>
      <p:ext uri="{BB962C8B-B14F-4D97-AF65-F5344CB8AC3E}">
        <p14:creationId xmlns:p14="http://schemas.microsoft.com/office/powerpoint/2010/main" val="4124696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792162"/>
          </a:xfrm>
        </p:spPr>
        <p:txBody>
          <a:bodyPr>
            <a:noAutofit/>
          </a:bodyPr>
          <a:lstStyle/>
          <a:p>
            <a:r>
              <a:rPr lang="en-US" sz="2800" dirty="0" smtClean="0"/>
              <a:t>SIGMM Awards – Technical Achievement Award </a:t>
            </a:r>
            <a:endParaRPr lang="en-US" sz="2800" dirty="0"/>
          </a:p>
        </p:txBody>
      </p:sp>
      <p:sp>
        <p:nvSpPr>
          <p:cNvPr id="3" name="Content Placeholder 2"/>
          <p:cNvSpPr>
            <a:spLocks noGrp="1"/>
          </p:cNvSpPr>
          <p:nvPr>
            <p:ph sz="quarter" idx="1"/>
          </p:nvPr>
        </p:nvSpPr>
        <p:spPr>
          <a:xfrm>
            <a:off x="51391" y="1447800"/>
            <a:ext cx="4572000" cy="4572000"/>
          </a:xfrm>
        </p:spPr>
        <p:txBody>
          <a:bodyPr>
            <a:normAutofit/>
          </a:bodyPr>
          <a:lstStyle/>
          <a:p>
            <a:r>
              <a:rPr lang="en-US" b="1" dirty="0" smtClean="0"/>
              <a:t>2011 Winner </a:t>
            </a:r>
            <a:r>
              <a:rPr lang="en-US" b="1" dirty="0" smtClean="0">
                <a:solidFill>
                  <a:srgbClr val="FF0000"/>
                </a:solidFill>
              </a:rPr>
              <a:t>Prof. Shih-Fu Chang</a:t>
            </a:r>
          </a:p>
          <a:p>
            <a:r>
              <a:rPr lang="en-US" sz="1800" b="1" dirty="0" smtClean="0"/>
              <a:t>Columbia University, USA</a:t>
            </a:r>
          </a:p>
          <a:p>
            <a:pPr lvl="1"/>
            <a:r>
              <a:rPr lang="en-US" sz="1800" b="1" dirty="0" smtClean="0"/>
              <a:t>Talk: November 29, </a:t>
            </a:r>
          </a:p>
          <a:p>
            <a:r>
              <a:rPr lang="en-US" sz="2400" b="1" dirty="0" smtClean="0"/>
              <a:t>Pioneering contributions to content-based multimedia analysis and retrieval</a:t>
            </a:r>
            <a:endParaRPr lang="en-US" dirty="0" smtClean="0"/>
          </a:p>
          <a:p>
            <a:pPr lvl="1"/>
            <a:endParaRPr lang="en-US" dirty="0"/>
          </a:p>
        </p:txBody>
      </p:sp>
      <p:sp>
        <p:nvSpPr>
          <p:cNvPr id="4" name="Content Placeholder 3"/>
          <p:cNvSpPr>
            <a:spLocks noGrp="1"/>
          </p:cNvSpPr>
          <p:nvPr>
            <p:ph sz="quarter" idx="2"/>
          </p:nvPr>
        </p:nvSpPr>
        <p:spPr>
          <a:xfrm>
            <a:off x="4267200" y="1447800"/>
            <a:ext cx="4876800" cy="4953000"/>
          </a:xfrm>
        </p:spPr>
        <p:txBody>
          <a:bodyPr>
            <a:normAutofit/>
          </a:bodyPr>
          <a:lstStyle/>
          <a:p>
            <a:pPr lvl="1"/>
            <a:r>
              <a:rPr lang="en-US" b="1" dirty="0" smtClean="0"/>
              <a:t>New Award Nominations due</a:t>
            </a:r>
            <a:r>
              <a:rPr lang="en-US" b="1" dirty="0" smtClean="0">
                <a:solidFill>
                  <a:srgbClr val="FF0000"/>
                </a:solidFill>
              </a:rPr>
              <a:t>:  May 1, 2012 </a:t>
            </a:r>
          </a:p>
          <a:p>
            <a:pPr lvl="1"/>
            <a:r>
              <a:rPr lang="en-US" b="1" dirty="0" smtClean="0"/>
              <a:t>Submission Process:</a:t>
            </a:r>
          </a:p>
          <a:p>
            <a:pPr lvl="2"/>
            <a:r>
              <a:rPr lang="en-US" dirty="0" smtClean="0"/>
              <a:t>Follow Information at </a:t>
            </a:r>
          </a:p>
          <a:p>
            <a:pPr lvl="2"/>
            <a:r>
              <a:rPr lang="en-US" b="1" dirty="0" smtClean="0">
                <a:solidFill>
                  <a:srgbClr val="FF0000"/>
                </a:solidFill>
              </a:rPr>
              <a:t>http://www.sigmm.org/Awards/award_taa</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131895"/>
            <a:ext cx="1752600" cy="24742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b="1" dirty="0" smtClean="0">
                <a:latin typeface="Calibri" pitchFamily="34" charset="0"/>
              </a:rPr>
              <a:t>Multimedia Journals Info	</a:t>
            </a:r>
            <a:endParaRPr lang="en-US" dirty="0"/>
          </a:p>
        </p:txBody>
      </p:sp>
      <p:sp>
        <p:nvSpPr>
          <p:cNvPr id="3" name="내용 개체 틀 2"/>
          <p:cNvSpPr>
            <a:spLocks noGrp="1"/>
          </p:cNvSpPr>
          <p:nvPr>
            <p:ph idx="1"/>
          </p:nvPr>
        </p:nvSpPr>
        <p:spPr/>
        <p:txBody>
          <a:bodyPr>
            <a:normAutofit/>
          </a:bodyPr>
          <a:lstStyle/>
          <a:p>
            <a:r>
              <a:rPr lang="en-US" dirty="0" smtClean="0">
                <a:latin typeface="Calibri" pitchFamily="34" charset="0"/>
              </a:rPr>
              <a:t>Create Infrastructure for Periodic Updates from</a:t>
            </a:r>
          </a:p>
          <a:p>
            <a:pPr lvl="1"/>
            <a:r>
              <a:rPr lang="en-US" dirty="0" smtClean="0"/>
              <a:t>ACM TOMCCAP</a:t>
            </a:r>
          </a:p>
          <a:p>
            <a:pPr lvl="1"/>
            <a:r>
              <a:rPr lang="en-US" dirty="0" smtClean="0"/>
              <a:t>Multimedia Systems Journal (Springer)</a:t>
            </a:r>
          </a:p>
          <a:p>
            <a:pPr lvl="1"/>
            <a:r>
              <a:rPr lang="en-US" dirty="0" smtClean="0"/>
              <a:t>Multimedia Tools &amp; Applications (Springer)</a:t>
            </a:r>
          </a:p>
          <a:p>
            <a:pPr lvl="1"/>
            <a:r>
              <a:rPr lang="en-US" dirty="0" smtClean="0">
                <a:latin typeface="Calibri" pitchFamily="34" charset="0"/>
              </a:rPr>
              <a:t>Journal of Multimedia (Academy)</a:t>
            </a:r>
          </a:p>
          <a:p>
            <a:pPr lvl="1"/>
            <a:r>
              <a:rPr lang="en-US" dirty="0" smtClean="0">
                <a:latin typeface="Calibri" pitchFamily="34" charset="0"/>
              </a:rPr>
              <a:t>International Journal of Multimedia Data Engineering and Management (IGI Global)</a:t>
            </a:r>
          </a:p>
          <a:p>
            <a:pPr lvl="1"/>
            <a:r>
              <a:rPr lang="en-US" dirty="0" smtClean="0">
                <a:latin typeface="Calibri" pitchFamily="34" charset="0"/>
              </a:rPr>
              <a:t>Advances in Multimedia (</a:t>
            </a:r>
            <a:r>
              <a:rPr lang="en-US" dirty="0" err="1" smtClean="0">
                <a:latin typeface="Calibri" pitchFamily="34" charset="0"/>
              </a:rPr>
              <a:t>Hindawi</a:t>
            </a:r>
            <a:r>
              <a:rPr lang="en-US" dirty="0" smtClean="0">
                <a:latin typeface="Calibri" pitchFamily="34" charset="0"/>
              </a:rPr>
              <a:t>)</a:t>
            </a:r>
          </a:p>
          <a:p>
            <a:pPr lvl="1"/>
            <a:r>
              <a:rPr lang="en-US" dirty="0" smtClean="0">
                <a:latin typeface="Calibri" pitchFamily="34" charset="0"/>
              </a:rPr>
              <a:t>International Journal of Multimedia Information Retrieval (Springer)</a:t>
            </a:r>
          </a:p>
          <a:p>
            <a:endParaRPr lang="en-US" dirty="0" smtClean="0">
              <a:latin typeface="Calibri" pitchFamily="34" charset="0"/>
            </a:endParaRPr>
          </a:p>
          <a:p>
            <a:endParaRPr lang="en-US" dirty="0"/>
          </a:p>
        </p:txBody>
      </p:sp>
    </p:spTree>
    <p:extLst>
      <p:ext uri="{BB962C8B-B14F-4D97-AF65-F5344CB8AC3E}">
        <p14:creationId xmlns:p14="http://schemas.microsoft.com/office/powerpoint/2010/main" val="574609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algn="l"/>
            <a:r>
              <a:rPr lang="en-US" b="1" dirty="0" smtClean="0">
                <a:latin typeface="Calibri" pitchFamily="34" charset="0"/>
              </a:rPr>
              <a:t>New Editors</a:t>
            </a:r>
            <a:endParaRPr lang="en-US" dirty="0"/>
          </a:p>
        </p:txBody>
      </p:sp>
      <p:sp>
        <p:nvSpPr>
          <p:cNvPr id="3" name="내용 개체 틀 2"/>
          <p:cNvSpPr>
            <a:spLocks noGrp="1"/>
          </p:cNvSpPr>
          <p:nvPr>
            <p:ph idx="1"/>
          </p:nvPr>
        </p:nvSpPr>
        <p:spPr/>
        <p:txBody>
          <a:bodyPr>
            <a:normAutofit/>
          </a:bodyPr>
          <a:lstStyle/>
          <a:p>
            <a:r>
              <a:rPr lang="en-US" dirty="0" smtClean="0">
                <a:latin typeface="Calibri" pitchFamily="34" charset="0"/>
              </a:rPr>
              <a:t>Open Source Software </a:t>
            </a:r>
          </a:p>
          <a:p>
            <a:pPr lvl="1"/>
            <a:r>
              <a:rPr lang="en-US" dirty="0" smtClean="0">
                <a:latin typeface="Calibri" pitchFamily="34" charset="0"/>
              </a:rPr>
              <a:t>Pablo Cesar &amp; his team</a:t>
            </a:r>
          </a:p>
          <a:p>
            <a:r>
              <a:rPr lang="en-US" dirty="0" smtClean="0">
                <a:latin typeface="Calibri" pitchFamily="34" charset="0"/>
              </a:rPr>
              <a:t>Social Media</a:t>
            </a:r>
          </a:p>
          <a:p>
            <a:pPr lvl="1"/>
            <a:r>
              <a:rPr lang="en-US" dirty="0" smtClean="0">
                <a:latin typeface="Calibri" pitchFamily="34" charset="0"/>
              </a:rPr>
              <a:t>K. </a:t>
            </a:r>
            <a:r>
              <a:rPr lang="en-US" dirty="0" err="1" smtClean="0">
                <a:latin typeface="Calibri" pitchFamily="34" charset="0"/>
              </a:rPr>
              <a:t>Selcuk</a:t>
            </a:r>
            <a:r>
              <a:rPr lang="en-US" dirty="0" smtClean="0">
                <a:latin typeface="Calibri" pitchFamily="34" charset="0"/>
              </a:rPr>
              <a:t> </a:t>
            </a:r>
            <a:r>
              <a:rPr lang="en-US" dirty="0" err="1" smtClean="0">
                <a:latin typeface="Calibri" pitchFamily="34" charset="0"/>
              </a:rPr>
              <a:t>Candan</a:t>
            </a:r>
            <a:r>
              <a:rPr lang="en-US" dirty="0" smtClean="0">
                <a:latin typeface="Calibri" pitchFamily="34" charset="0"/>
              </a:rPr>
              <a:t>, Marcel </a:t>
            </a:r>
            <a:r>
              <a:rPr lang="en-US" dirty="0" err="1" smtClean="0">
                <a:latin typeface="Calibri" pitchFamily="34" charset="0"/>
              </a:rPr>
              <a:t>Worring</a:t>
            </a:r>
            <a:r>
              <a:rPr lang="en-US" dirty="0" smtClean="0">
                <a:latin typeface="Calibri" pitchFamily="34" charset="0"/>
              </a:rPr>
              <a:t> &amp; Their Team</a:t>
            </a:r>
          </a:p>
          <a:p>
            <a:endParaRPr lang="en-US" dirty="0" smtClean="0">
              <a:latin typeface="Calibri" pitchFamily="34" charset="0"/>
            </a:endParaRPr>
          </a:p>
          <a:p>
            <a:endParaRPr lang="en-US" dirty="0"/>
          </a:p>
        </p:txBody>
      </p:sp>
    </p:spTree>
    <p:extLst>
      <p:ext uri="{BB962C8B-B14F-4D97-AF65-F5344CB8AC3E}">
        <p14:creationId xmlns:p14="http://schemas.microsoft.com/office/powerpoint/2010/main" val="4119682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219200" y="2286000"/>
            <a:ext cx="6858000" cy="1284288"/>
          </a:xfrm>
        </p:spPr>
        <p:txBody>
          <a:bodyPr>
            <a:normAutofit fontScale="90000"/>
          </a:bodyPr>
          <a:lstStyle/>
          <a:p>
            <a:pPr eaLnBrk="1" hangingPunct="1"/>
            <a:r>
              <a:rPr lang="en-US" dirty="0" smtClean="0"/>
              <a:t>SIGMM: Open Source Multimedia Software </a:t>
            </a:r>
            <a:endParaRPr lang="en-US" dirty="0"/>
          </a:p>
        </p:txBody>
      </p:sp>
      <p:sp>
        <p:nvSpPr>
          <p:cNvPr id="4" name="Subtitle 3"/>
          <p:cNvSpPr>
            <a:spLocks noGrp="1"/>
          </p:cNvSpPr>
          <p:nvPr>
            <p:ph type="subTitle" idx="1"/>
          </p:nvPr>
        </p:nvSpPr>
        <p:spPr>
          <a:xfrm>
            <a:off x="1219200" y="4038600"/>
            <a:ext cx="6858000" cy="1304925"/>
          </a:xfrm>
        </p:spPr>
        <p:txBody>
          <a:bodyPr>
            <a:normAutofit/>
          </a:bodyPr>
          <a:lstStyle/>
          <a:p>
            <a:pPr eaLnBrk="1" hangingPunct="1"/>
            <a:r>
              <a:rPr lang="en-US" dirty="0" smtClean="0">
                <a:ea typeface="ＭＳ Ｐゴシック" charset="-128"/>
                <a:cs typeface="ＭＳ Ｐゴシック" charset="-128"/>
              </a:rPr>
              <a:t>Pablo </a:t>
            </a:r>
            <a:r>
              <a:rPr lang="en-US" dirty="0">
                <a:ea typeface="ＭＳ Ｐゴシック" charset="-128"/>
                <a:cs typeface="ＭＳ Ｐゴシック" charset="-128"/>
              </a:rPr>
              <a:t>Cesar, CWI, the Netherlands</a:t>
            </a:r>
            <a:endParaRPr lang="en-US" dirty="0" smtClean="0">
              <a:ea typeface="ＭＳ Ｐゴシック" charset="-128"/>
              <a:cs typeface="ＭＳ Ｐゴシック" charset="-128"/>
            </a:endParaRPr>
          </a:p>
          <a:p>
            <a:pPr eaLnBrk="1" hangingPunct="1"/>
            <a:r>
              <a:rPr lang="en-US" dirty="0" err="1" smtClean="0">
                <a:ea typeface="ＭＳ Ｐゴシック" charset="-128"/>
                <a:cs typeface="ＭＳ Ｐゴシック" charset="-128"/>
              </a:rPr>
              <a:t>p.s.cesar</a:t>
            </a:r>
            <a:r>
              <a:rPr lang="en-US" dirty="0" err="1">
                <a:ea typeface="ＭＳ Ｐゴシック" charset="-128"/>
                <a:cs typeface="ＭＳ Ｐゴシック" charset="-128"/>
              </a:rPr>
              <a:t>@cwi.nl</a:t>
            </a:r>
            <a:endParaRPr lang="en-US" dirty="0">
              <a:ea typeface="ＭＳ Ｐゴシック" charset="-128"/>
              <a:cs typeface="ＭＳ Ｐゴシック" charset="-128"/>
            </a:endParaRPr>
          </a:p>
        </p:txBody>
      </p:sp>
      <p:pic>
        <p:nvPicPr>
          <p:cNvPr id="9" name="Picture 8"/>
          <p:cNvPicPr>
            <a:picLocks noChangeAspect="1"/>
          </p:cNvPicPr>
          <p:nvPr/>
        </p:nvPicPr>
        <p:blipFill>
          <a:blip r:embed="rId3"/>
          <a:stretch>
            <a:fillRect/>
          </a:stretch>
        </p:blipFill>
        <p:spPr>
          <a:xfrm>
            <a:off x="392151" y="219307"/>
            <a:ext cx="1512849" cy="1533293"/>
          </a:xfrm>
          <a:prstGeom prst="rect">
            <a:avLst/>
          </a:prstGeom>
        </p:spPr>
      </p:pic>
      <p:pic>
        <p:nvPicPr>
          <p:cNvPr id="10" name="Picture 9"/>
          <p:cNvPicPr>
            <a:picLocks noChangeAspect="1"/>
          </p:cNvPicPr>
          <p:nvPr/>
        </p:nvPicPr>
        <p:blipFill>
          <a:blip r:embed="rId4"/>
          <a:stretch>
            <a:fillRect/>
          </a:stretch>
        </p:blipFill>
        <p:spPr>
          <a:xfrm>
            <a:off x="5334000" y="381000"/>
            <a:ext cx="3271024" cy="838200"/>
          </a:xfrm>
          <a:prstGeom prst="rect">
            <a:avLst/>
          </a:prstGeom>
        </p:spPr>
      </p:pic>
    </p:spTree>
    <p:extLst>
      <p:ext uri="{BB962C8B-B14F-4D97-AF65-F5344CB8AC3E}">
        <p14:creationId xmlns:p14="http://schemas.microsoft.com/office/powerpoint/2010/main" val="16784537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http://</a:t>
            </a:r>
            <a:r>
              <a:rPr lang="en-US" dirty="0" err="1" smtClean="0"/>
              <a:t>sigmm.org/Resources/softwares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webpage.png"/>
          <p:cNvPicPr>
            <a:picLocks noChangeAspect="1"/>
          </p:cNvPicPr>
          <p:nvPr/>
        </p:nvPicPr>
        <p:blipFill>
          <a:blip r:embed="rId2"/>
          <a:stretch>
            <a:fillRect/>
          </a:stretch>
        </p:blipFill>
        <p:spPr>
          <a:xfrm>
            <a:off x="0" y="1219200"/>
            <a:ext cx="9144000" cy="5546725"/>
          </a:xfrm>
          <a:prstGeom prst="rect">
            <a:avLst/>
          </a:prstGeom>
        </p:spPr>
      </p:pic>
    </p:spTree>
    <p:extLst>
      <p:ext uri="{BB962C8B-B14F-4D97-AF65-F5344CB8AC3E}">
        <p14:creationId xmlns:p14="http://schemas.microsoft.com/office/powerpoint/2010/main" val="633898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Contents</a:t>
            </a:r>
            <a:endParaRPr lang="en-US" dirty="0"/>
          </a:p>
        </p:txBody>
      </p:sp>
      <p:sp>
        <p:nvSpPr>
          <p:cNvPr id="4" name="Rectangle 3"/>
          <p:cNvSpPr>
            <a:spLocks noGrp="1" noChangeArrowheads="1"/>
          </p:cNvSpPr>
          <p:nvPr>
            <p:ph idx="1"/>
          </p:nvPr>
        </p:nvSpPr>
        <p:spPr>
          <a:xfrm>
            <a:off x="457200" y="1447800"/>
            <a:ext cx="8229600" cy="4525963"/>
          </a:xfrm>
        </p:spPr>
        <p:txBody>
          <a:bodyPr>
            <a:noAutofit/>
          </a:bodyPr>
          <a:lstStyle/>
          <a:p>
            <a:pPr>
              <a:lnSpc>
                <a:spcPct val="80000"/>
              </a:lnSpc>
            </a:pPr>
            <a:r>
              <a:rPr lang="en-US" dirty="0" smtClean="0"/>
              <a:t>Section dedicated to open source multimedia projects</a:t>
            </a:r>
          </a:p>
          <a:p>
            <a:pPr>
              <a:lnSpc>
                <a:spcPct val="80000"/>
              </a:lnSpc>
            </a:pPr>
            <a:r>
              <a:rPr lang="en-US" dirty="0" smtClean="0"/>
              <a:t>OSSC</a:t>
            </a:r>
          </a:p>
          <a:p>
            <a:pPr lvl="1">
              <a:lnSpc>
                <a:spcPct val="80000"/>
              </a:lnSpc>
            </a:pPr>
            <a:r>
              <a:rPr lang="en-US" dirty="0" smtClean="0"/>
              <a:t>Dedicated to the ACM Multimedia’s OSSC</a:t>
            </a:r>
          </a:p>
          <a:p>
            <a:pPr lvl="1">
              <a:lnSpc>
                <a:spcPct val="80000"/>
              </a:lnSpc>
            </a:pPr>
            <a:r>
              <a:rPr lang="en-US" dirty="0" smtClean="0"/>
              <a:t>History preservation (links, digital library)</a:t>
            </a:r>
            <a:endParaRPr lang="en-GB" dirty="0" smtClean="0"/>
          </a:p>
          <a:p>
            <a:pPr>
              <a:lnSpc>
                <a:spcPct val="80000"/>
              </a:lnSpc>
            </a:pPr>
            <a:r>
              <a:rPr lang="en-GB" dirty="0" smtClean="0"/>
              <a:t>Projects (in progress)</a:t>
            </a:r>
          </a:p>
          <a:p>
            <a:pPr lvl="1">
              <a:lnSpc>
                <a:spcPct val="80000"/>
              </a:lnSpc>
            </a:pPr>
            <a:r>
              <a:rPr lang="en-GB" dirty="0" smtClean="0"/>
              <a:t>Collection of over 50 multimedia open source projects</a:t>
            </a:r>
          </a:p>
          <a:p>
            <a:pPr lvl="1">
              <a:lnSpc>
                <a:spcPct val="80000"/>
              </a:lnSpc>
            </a:pPr>
            <a:r>
              <a:rPr lang="en-GB" dirty="0" smtClean="0"/>
              <a:t>Aim: foster collaboration</a:t>
            </a:r>
          </a:p>
        </p:txBody>
      </p:sp>
    </p:spTree>
    <p:extLst>
      <p:ext uri="{BB962C8B-B14F-4D97-AF65-F5344CB8AC3E}">
        <p14:creationId xmlns:p14="http://schemas.microsoft.com/office/powerpoint/2010/main" val="5450112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Contents</a:t>
            </a:r>
            <a:endParaRPr lang="en-US" dirty="0"/>
          </a:p>
        </p:txBody>
      </p:sp>
      <p:sp>
        <p:nvSpPr>
          <p:cNvPr id="4" name="Rectangle 3"/>
          <p:cNvSpPr>
            <a:spLocks noGrp="1" noChangeArrowheads="1"/>
          </p:cNvSpPr>
          <p:nvPr>
            <p:ph idx="1"/>
          </p:nvPr>
        </p:nvSpPr>
        <p:spPr>
          <a:xfrm>
            <a:off x="457200" y="1447800"/>
            <a:ext cx="8229600" cy="4525963"/>
          </a:xfrm>
        </p:spPr>
        <p:txBody>
          <a:bodyPr>
            <a:noAutofit/>
          </a:bodyPr>
          <a:lstStyle/>
          <a:p>
            <a:pPr>
              <a:lnSpc>
                <a:spcPct val="80000"/>
              </a:lnSpc>
              <a:buNone/>
            </a:pPr>
            <a:r>
              <a:rPr lang="en-GB" dirty="0" smtClean="0"/>
              <a:t>Next steps</a:t>
            </a:r>
          </a:p>
          <a:p>
            <a:pPr lvl="1">
              <a:lnSpc>
                <a:spcPct val="80000"/>
              </a:lnSpc>
            </a:pPr>
            <a:r>
              <a:rPr lang="en-GB" dirty="0" smtClean="0"/>
              <a:t>Projects: better visualization (tagging and descriptions)</a:t>
            </a:r>
          </a:p>
          <a:p>
            <a:pPr lvl="1">
              <a:lnSpc>
                <a:spcPct val="80000"/>
              </a:lnSpc>
            </a:pPr>
            <a:r>
              <a:rPr lang="en-GB" dirty="0" smtClean="0"/>
              <a:t>Wiki-Style</a:t>
            </a:r>
          </a:p>
          <a:p>
            <a:pPr lvl="1">
              <a:lnSpc>
                <a:spcPct val="80000"/>
              </a:lnSpc>
              <a:buNone/>
            </a:pPr>
            <a:endParaRPr lang="en-GB" dirty="0" smtClean="0"/>
          </a:p>
          <a:p>
            <a:pPr lvl="1">
              <a:lnSpc>
                <a:spcPct val="80000"/>
              </a:lnSpc>
            </a:pPr>
            <a:endParaRPr lang="en-GB" dirty="0" smtClean="0"/>
          </a:p>
          <a:p>
            <a:pPr lvl="1">
              <a:lnSpc>
                <a:spcPct val="80000"/>
              </a:lnSpc>
            </a:pPr>
            <a:endParaRPr lang="en-US" dirty="0"/>
          </a:p>
        </p:txBody>
      </p:sp>
    </p:spTree>
    <p:extLst>
      <p:ext uri="{BB962C8B-B14F-4D97-AF65-F5344CB8AC3E}">
        <p14:creationId xmlns:p14="http://schemas.microsoft.com/office/powerpoint/2010/main" val="17901488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gmm-ossc.png"/>
          <p:cNvPicPr>
            <a:picLocks noChangeAspect="1"/>
          </p:cNvPicPr>
          <p:nvPr/>
        </p:nvPicPr>
        <p:blipFill>
          <a:blip r:embed="rId2"/>
          <a:stretch>
            <a:fillRect/>
          </a:stretch>
        </p:blipFill>
        <p:spPr>
          <a:xfrm>
            <a:off x="0" y="1358900"/>
            <a:ext cx="9144000" cy="5194300"/>
          </a:xfrm>
          <a:prstGeom prst="rect">
            <a:avLst/>
          </a:prstGeom>
        </p:spPr>
      </p:pic>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descr="sigmm-projects.png"/>
          <p:cNvPicPr>
            <a:picLocks noChangeAspect="1"/>
          </p:cNvPicPr>
          <p:nvPr/>
        </p:nvPicPr>
        <p:blipFill>
          <a:blip r:embed="rId3"/>
          <a:stretch>
            <a:fillRect/>
          </a:stretch>
        </p:blipFill>
        <p:spPr>
          <a:xfrm>
            <a:off x="0" y="1371600"/>
            <a:ext cx="9144000" cy="4987925"/>
          </a:xfrm>
          <a:prstGeom prst="rect">
            <a:avLst/>
          </a:prstGeom>
        </p:spPr>
      </p:pic>
    </p:spTree>
    <p:extLst>
      <p:ext uri="{BB962C8B-B14F-4D97-AF65-F5344CB8AC3E}">
        <p14:creationId xmlns:p14="http://schemas.microsoft.com/office/powerpoint/2010/main" val="100664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Pablo Cesar, CWI, The Netherlands (editor)</a:t>
            </a:r>
          </a:p>
          <a:p>
            <a:r>
              <a:rPr lang="en-US" dirty="0" smtClean="0"/>
              <a:t>Marco </a:t>
            </a:r>
            <a:r>
              <a:rPr lang="en-US" dirty="0" err="1" smtClean="0"/>
              <a:t>Bertini</a:t>
            </a:r>
            <a:r>
              <a:rPr lang="en-US" dirty="0" smtClean="0"/>
              <a:t>, Florence University, Italy</a:t>
            </a:r>
          </a:p>
          <a:p>
            <a:r>
              <a:rPr lang="en-US" dirty="0" err="1" smtClean="0"/>
              <a:t>Ansgar</a:t>
            </a:r>
            <a:r>
              <a:rPr lang="en-US" dirty="0" smtClean="0"/>
              <a:t> </a:t>
            </a:r>
            <a:r>
              <a:rPr lang="en-US" dirty="0" err="1" smtClean="0"/>
              <a:t>Scherp</a:t>
            </a:r>
            <a:r>
              <a:rPr lang="en-US" dirty="0" smtClean="0"/>
              <a:t>, University of Koblenz-Landau, Germany</a:t>
            </a:r>
          </a:p>
          <a:p>
            <a:r>
              <a:rPr lang="en-US" dirty="0" smtClean="0"/>
              <a:t>Christian </a:t>
            </a:r>
            <a:r>
              <a:rPr lang="en-US" dirty="0" err="1" smtClean="0"/>
              <a:t>Timmerer</a:t>
            </a:r>
            <a:r>
              <a:rPr lang="en-US" dirty="0" smtClean="0"/>
              <a:t>, Klagenfurt University, Germany</a:t>
            </a:r>
          </a:p>
          <a:p>
            <a:endParaRPr lang="en-US" dirty="0" smtClean="0"/>
          </a:p>
          <a:p>
            <a:endParaRPr lang="en-US" dirty="0" smtClean="0"/>
          </a:p>
          <a:p>
            <a:endParaRPr lang="en-US" dirty="0" smtClean="0"/>
          </a:p>
          <a:p>
            <a:endParaRPr lang="en-US" dirty="0" smtClean="0"/>
          </a:p>
          <a:p>
            <a:endParaRPr lang="en-US" dirty="0" smtClean="0"/>
          </a:p>
          <a:p>
            <a:r>
              <a:rPr lang="en-US" dirty="0" smtClean="0"/>
              <a:t>… interested? Please ask…</a:t>
            </a:r>
          </a:p>
        </p:txBody>
      </p:sp>
      <p:pic>
        <p:nvPicPr>
          <p:cNvPr id="11" name="Picture 10"/>
          <p:cNvPicPr>
            <a:picLocks noChangeAspect="1"/>
          </p:cNvPicPr>
          <p:nvPr/>
        </p:nvPicPr>
        <p:blipFill>
          <a:blip r:embed="rId2"/>
          <a:stretch>
            <a:fillRect/>
          </a:stretch>
        </p:blipFill>
        <p:spPr>
          <a:xfrm>
            <a:off x="4343400" y="3352800"/>
            <a:ext cx="2616429" cy="1980000"/>
          </a:xfrm>
          <a:prstGeom prst="rect">
            <a:avLst/>
          </a:prstGeom>
        </p:spPr>
      </p:pic>
      <p:pic>
        <p:nvPicPr>
          <p:cNvPr id="13" name="Picture 12"/>
          <p:cNvPicPr>
            <a:picLocks noChangeAspect="1"/>
          </p:cNvPicPr>
          <p:nvPr/>
        </p:nvPicPr>
        <p:blipFill>
          <a:blip r:embed="rId3"/>
          <a:stretch>
            <a:fillRect/>
          </a:stretch>
        </p:blipFill>
        <p:spPr>
          <a:xfrm>
            <a:off x="7010400" y="3352800"/>
            <a:ext cx="1584000" cy="1980000"/>
          </a:xfrm>
          <a:prstGeom prst="rect">
            <a:avLst/>
          </a:prstGeom>
        </p:spPr>
      </p:pic>
      <p:pic>
        <p:nvPicPr>
          <p:cNvPr id="14" name="Picture 13"/>
          <p:cNvPicPr>
            <a:picLocks noChangeAspect="1"/>
          </p:cNvPicPr>
          <p:nvPr/>
        </p:nvPicPr>
        <p:blipFill>
          <a:blip r:embed="rId4"/>
          <a:stretch>
            <a:fillRect/>
          </a:stretch>
        </p:blipFill>
        <p:spPr>
          <a:xfrm>
            <a:off x="2209800" y="3352800"/>
            <a:ext cx="2066087" cy="1980000"/>
          </a:xfrm>
          <a:prstGeom prst="rect">
            <a:avLst/>
          </a:prstGeom>
        </p:spPr>
      </p:pic>
      <p:pic>
        <p:nvPicPr>
          <p:cNvPr id="15" name="Picture 14"/>
          <p:cNvPicPr>
            <a:picLocks noChangeAspect="1"/>
          </p:cNvPicPr>
          <p:nvPr/>
        </p:nvPicPr>
        <p:blipFill>
          <a:blip r:embed="rId5"/>
          <a:stretch>
            <a:fillRect/>
          </a:stretch>
        </p:blipFill>
        <p:spPr>
          <a:xfrm>
            <a:off x="457200" y="3352800"/>
            <a:ext cx="1664714" cy="1980000"/>
          </a:xfrm>
          <a:prstGeom prst="rect">
            <a:avLst/>
          </a:prstGeom>
        </p:spPr>
      </p:pic>
      <p:pic>
        <p:nvPicPr>
          <p:cNvPr id="17" name="Picture 16"/>
          <p:cNvPicPr>
            <a:picLocks noChangeAspect="1"/>
          </p:cNvPicPr>
          <p:nvPr/>
        </p:nvPicPr>
        <p:blipFill>
          <a:blip r:embed="rId6"/>
          <a:stretch>
            <a:fillRect/>
          </a:stretch>
        </p:blipFill>
        <p:spPr>
          <a:xfrm>
            <a:off x="0" y="6320806"/>
            <a:ext cx="2895600" cy="537193"/>
          </a:xfrm>
          <a:prstGeom prst="rect">
            <a:avLst/>
          </a:prstGeom>
        </p:spPr>
      </p:pic>
    </p:spTree>
    <p:extLst>
      <p:ext uri="{BB962C8B-B14F-4D97-AF65-F5344CB8AC3E}">
        <p14:creationId xmlns:p14="http://schemas.microsoft.com/office/powerpoint/2010/main" val="6311772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1209675" y="1246188"/>
            <a:ext cx="5214938" cy="105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r>
              <a:rPr lang="en-US" cap="none" dirty="0">
                <a:latin typeface="Franklin Gothic Medium" charset="0"/>
              </a:rPr>
              <a:t>Social Media</a:t>
            </a:r>
            <a:r>
              <a:rPr lang="en-US" cap="none" dirty="0" smtClean="0">
                <a:latin typeface="Franklin Gothic Medium" charset="0"/>
              </a:rPr>
              <a:t> </a:t>
            </a:r>
            <a:endParaRPr lang="en-US" cap="none" dirty="0">
              <a:latin typeface="Franklin Gothic Medium" charset="0"/>
            </a:endParaRPr>
          </a:p>
        </p:txBody>
      </p:sp>
      <p:sp>
        <p:nvSpPr>
          <p:cNvPr id="4" name="TextBox 3"/>
          <p:cNvSpPr txBox="1"/>
          <p:nvPr/>
        </p:nvSpPr>
        <p:spPr>
          <a:xfrm>
            <a:off x="2514600" y="3505200"/>
            <a:ext cx="3022194" cy="892552"/>
          </a:xfrm>
          <a:prstGeom prst="rect">
            <a:avLst/>
          </a:prstGeom>
          <a:noFill/>
        </p:spPr>
        <p:txBody>
          <a:bodyPr wrap="none" rtlCol="0">
            <a:spAutoFit/>
          </a:bodyPr>
          <a:lstStyle/>
          <a:p>
            <a:r>
              <a:rPr lang="en-US" sz="2600" dirty="0" smtClean="0"/>
              <a:t>Marcel </a:t>
            </a:r>
            <a:r>
              <a:rPr lang="en-US" sz="2600" dirty="0" err="1" smtClean="0"/>
              <a:t>Worring</a:t>
            </a:r>
            <a:endParaRPr lang="en-US" sz="2600" dirty="0" smtClean="0"/>
          </a:p>
          <a:p>
            <a:r>
              <a:rPr lang="en-US" sz="2600" dirty="0" err="1" smtClean="0"/>
              <a:t>Kasim</a:t>
            </a:r>
            <a:r>
              <a:rPr lang="en-US" sz="2600" dirty="0" smtClean="0"/>
              <a:t> </a:t>
            </a:r>
            <a:r>
              <a:rPr lang="en-US" sz="2600" dirty="0" err="1" smtClean="0"/>
              <a:t>Selcuk</a:t>
            </a:r>
            <a:r>
              <a:rPr lang="en-US" sz="2600" dirty="0" smtClean="0"/>
              <a:t> </a:t>
            </a:r>
            <a:r>
              <a:rPr lang="en-US" sz="2600" dirty="0" err="1" smtClean="0"/>
              <a:t>Candan</a:t>
            </a:r>
            <a:endParaRPr lang="en-US" sz="2600" dirty="0"/>
          </a:p>
        </p:txBody>
      </p:sp>
    </p:spTree>
    <p:extLst>
      <p:ext uri="{BB962C8B-B14F-4D97-AF65-F5344CB8AC3E}">
        <p14:creationId xmlns:p14="http://schemas.microsoft.com/office/powerpoint/2010/main" val="4187614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wrap="square" numCol="1" anchor="t" anchorCtr="0" compatLnSpc="1">
            <a:prstTxWarp prst="textNoShape">
              <a:avLst/>
            </a:prstTxWarp>
            <a:normAutofit fontScale="92500"/>
          </a:bodyPr>
          <a:lstStyle/>
          <a:p>
            <a:r>
              <a:rPr lang="en-US" b="1" dirty="0">
                <a:latin typeface="Franklin Gothic Medium" charset="0"/>
              </a:rPr>
              <a:t>Hive is an </a:t>
            </a:r>
            <a:r>
              <a:rPr lang="en-US" b="1" dirty="0">
                <a:solidFill>
                  <a:srgbClr val="800000"/>
                </a:solidFill>
                <a:latin typeface="Franklin Gothic Medium" charset="0"/>
              </a:rPr>
              <a:t>open</a:t>
            </a:r>
            <a:r>
              <a:rPr lang="en-US" b="1" dirty="0">
                <a:latin typeface="Franklin Gothic Medium" charset="0"/>
              </a:rPr>
              <a:t> research network – a social platform for </a:t>
            </a:r>
          </a:p>
          <a:p>
            <a:pPr lvl="1"/>
            <a:r>
              <a:rPr lang="en-US" b="1" dirty="0">
                <a:latin typeface="Franklin Gothic Medium" charset="0"/>
              </a:rPr>
              <a:t>fostering scientific interactions and </a:t>
            </a:r>
          </a:p>
          <a:p>
            <a:pPr lvl="1"/>
            <a:r>
              <a:rPr lang="en-US" b="1" dirty="0">
                <a:latin typeface="Franklin Gothic Medium" charset="0"/>
              </a:rPr>
              <a:t>f</a:t>
            </a:r>
            <a:r>
              <a:rPr lang="en-US" b="1" dirty="0" smtClean="0">
                <a:latin typeface="Franklin Gothic Medium" charset="0"/>
              </a:rPr>
              <a:t>acilitating scientific exchanges. </a:t>
            </a:r>
            <a:endParaRPr lang="en-US" b="1" dirty="0">
              <a:latin typeface="Franklin Gothic Medium" charset="0"/>
            </a:endParaRPr>
          </a:p>
          <a:p>
            <a:pPr lvl="1"/>
            <a:endParaRPr lang="en-US" b="1" dirty="0">
              <a:latin typeface="Franklin Gothic Medium" charset="0"/>
            </a:endParaRPr>
          </a:p>
          <a:p>
            <a:r>
              <a:rPr lang="en-US" b="1" dirty="0">
                <a:latin typeface="Franklin Gothic Medium" charset="0"/>
              </a:rPr>
              <a:t>Using </a:t>
            </a:r>
            <a:r>
              <a:rPr lang="en-US" b="1" dirty="0" smtClean="0">
                <a:latin typeface="Franklin Gothic Medium" charset="0"/>
              </a:rPr>
              <a:t>Hive (</a:t>
            </a:r>
            <a:r>
              <a:rPr lang="en-US" dirty="0" err="1">
                <a:solidFill>
                  <a:schemeClr val="accent1">
                    <a:lumMod val="50000"/>
                  </a:schemeClr>
                </a:solidFill>
              </a:rPr>
              <a:t>hive.asu.edu</a:t>
            </a:r>
            <a:r>
              <a:rPr lang="en-US" b="1" dirty="0" smtClean="0">
                <a:latin typeface="Franklin Gothic Medium" charset="0"/>
              </a:rPr>
              <a:t>), </a:t>
            </a:r>
            <a:r>
              <a:rPr lang="en-US" b="1" dirty="0">
                <a:latin typeface="Franklin Gothic Medium" charset="0"/>
              </a:rPr>
              <a:t>you can </a:t>
            </a:r>
            <a:endParaRPr lang="en-US" dirty="0">
              <a:latin typeface="Franklin Gothic Medium" charset="0"/>
            </a:endParaRPr>
          </a:p>
          <a:p>
            <a:pPr lvl="1"/>
            <a:r>
              <a:rPr lang="en-US" b="1" dirty="0">
                <a:latin typeface="Franklin Gothic Medium" charset="0"/>
              </a:rPr>
              <a:t>seed and expand your research network, </a:t>
            </a:r>
          </a:p>
          <a:p>
            <a:pPr lvl="1"/>
            <a:r>
              <a:rPr lang="en-US" b="1" dirty="0">
                <a:latin typeface="Franklin Gothic Medium" charset="0"/>
              </a:rPr>
              <a:t>discover and learn about colleagues,</a:t>
            </a:r>
          </a:p>
          <a:p>
            <a:pPr lvl="1"/>
            <a:r>
              <a:rPr lang="en-US" b="1" dirty="0">
                <a:latin typeface="Franklin Gothic Medium" charset="0"/>
              </a:rPr>
              <a:t>share your ideas, </a:t>
            </a:r>
          </a:p>
          <a:p>
            <a:pPr lvl="1"/>
            <a:r>
              <a:rPr lang="en-US" b="1" dirty="0">
                <a:latin typeface="Franklin Gothic Medium" charset="0"/>
              </a:rPr>
              <a:t>ask questions, give and receive comments, or </a:t>
            </a:r>
          </a:p>
          <a:p>
            <a:pPr lvl="1"/>
            <a:r>
              <a:rPr lang="en-US" b="1" dirty="0">
                <a:latin typeface="Franklin Gothic Medium" charset="0"/>
              </a:rPr>
              <a:t>simply keep and/or view a record of your activities and interactions in MM</a:t>
            </a:r>
            <a:r>
              <a:rPr lang="ja-JP" altLang="en-US" b="1" dirty="0">
                <a:latin typeface="Franklin Gothic Medium" charset="0"/>
              </a:rPr>
              <a:t>’</a:t>
            </a:r>
            <a:r>
              <a:rPr lang="en-US" b="1" dirty="0">
                <a:latin typeface="Franklin Gothic Medium" charset="0"/>
              </a:rPr>
              <a:t>11. </a:t>
            </a:r>
            <a:endParaRPr lang="en-US" dirty="0">
              <a:latin typeface="Franklin Gothic Medium" charset="0"/>
            </a:endParaRPr>
          </a:p>
          <a:p>
            <a:endParaRPr lang="en-US" dirty="0">
              <a:latin typeface="Franklin Gothic Medium" charset="0"/>
            </a:endParaRPr>
          </a:p>
        </p:txBody>
      </p:sp>
      <p:sp>
        <p:nvSpPr>
          <p:cNvPr id="3" name="Title 2"/>
          <p:cNvSpPr>
            <a:spLocks noGrp="1"/>
          </p:cNvSpPr>
          <p:nvPr>
            <p:ph type="title"/>
          </p:nvPr>
        </p:nvSpPr>
        <p:spPr>
          <a:xfrm>
            <a:off x="3779912" y="355847"/>
            <a:ext cx="4968552" cy="1054394"/>
          </a:xfrm>
        </p:spPr>
        <p:txBody>
          <a:bodyPr/>
          <a:lstStyle/>
          <a:p>
            <a:pPr algn="l" fontAlgn="auto">
              <a:spcAft>
                <a:spcPts val="0"/>
              </a:spcAft>
              <a:defRPr/>
            </a:pPr>
            <a:r>
              <a:rPr lang="en-US" dirty="0" smtClean="0">
                <a:ea typeface="+mj-ea"/>
              </a:rPr>
              <a:t>WHAT is </a:t>
            </a:r>
            <a:r>
              <a:rPr lang="en-US" dirty="0" err="1" smtClean="0">
                <a:ea typeface="+mj-ea"/>
              </a:rPr>
              <a:t>HIVE</a:t>
            </a:r>
            <a:r>
              <a:rPr lang="en-US" baseline="30000" dirty="0" err="1" smtClean="0">
                <a:ea typeface="+mj-ea"/>
              </a:rPr>
              <a:t>beta</a:t>
            </a:r>
            <a:r>
              <a:rPr lang="en-US" dirty="0" smtClean="0">
                <a:ea typeface="+mj-ea"/>
              </a:rPr>
              <a:t>?</a:t>
            </a:r>
            <a:endParaRPr lang="en-US" dirty="0">
              <a:ea typeface="+mj-ea"/>
            </a:endParaRPr>
          </a:p>
        </p:txBody>
      </p:sp>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295" y="476672"/>
            <a:ext cx="2814569" cy="655952"/>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bwMode="auto">
          <a:xfrm>
            <a:off x="467544" y="6356350"/>
            <a:ext cx="7920880" cy="2410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charset="0"/>
                <a:ea typeface="ＭＳ Ｐゴシック" charset="0"/>
              </a:defRPr>
            </a:lvl1pPr>
            <a:lvl2pPr marL="742950" indent="-285750">
              <a:defRPr>
                <a:solidFill>
                  <a:schemeClr val="tx1"/>
                </a:solidFill>
                <a:latin typeface="Franklin Gothic Medium" charset="0"/>
                <a:ea typeface="ＭＳ Ｐゴシック" charset="0"/>
              </a:defRPr>
            </a:lvl2pPr>
            <a:lvl3pPr marL="1143000" indent="-228600">
              <a:defRPr>
                <a:solidFill>
                  <a:schemeClr val="tx1"/>
                </a:solidFill>
                <a:latin typeface="Franklin Gothic Medium" charset="0"/>
                <a:ea typeface="ＭＳ Ｐゴシック" charset="0"/>
              </a:defRPr>
            </a:lvl3pPr>
            <a:lvl4pPr marL="1600200" indent="-228600">
              <a:defRPr>
                <a:solidFill>
                  <a:schemeClr val="tx1"/>
                </a:solidFill>
                <a:latin typeface="Franklin Gothic Medium" charset="0"/>
                <a:ea typeface="ＭＳ Ｐゴシック" charset="0"/>
              </a:defRPr>
            </a:lvl4pPr>
            <a:lvl5pPr marL="2057400" indent="-228600">
              <a:defRPr>
                <a:solidFill>
                  <a:schemeClr val="tx1"/>
                </a:solidFill>
                <a:latin typeface="Franklin Gothic Medium" charset="0"/>
                <a:ea typeface="ＭＳ Ｐゴシック" charset="0"/>
              </a:defRPr>
            </a:lvl5pPr>
            <a:lvl6pPr marL="2514600" indent="-228600" fontAlgn="base">
              <a:spcBef>
                <a:spcPct val="0"/>
              </a:spcBef>
              <a:spcAft>
                <a:spcPct val="0"/>
              </a:spcAft>
              <a:defRPr>
                <a:solidFill>
                  <a:schemeClr val="tx1"/>
                </a:solidFill>
                <a:latin typeface="Franklin Gothic Medium" charset="0"/>
                <a:ea typeface="ＭＳ Ｐゴシック" charset="0"/>
              </a:defRPr>
            </a:lvl6pPr>
            <a:lvl7pPr marL="2971800" indent="-228600" fontAlgn="base">
              <a:spcBef>
                <a:spcPct val="0"/>
              </a:spcBef>
              <a:spcAft>
                <a:spcPct val="0"/>
              </a:spcAft>
              <a:defRPr>
                <a:solidFill>
                  <a:schemeClr val="tx1"/>
                </a:solidFill>
                <a:latin typeface="Franklin Gothic Medium" charset="0"/>
                <a:ea typeface="ＭＳ Ｐゴシック" charset="0"/>
              </a:defRPr>
            </a:lvl7pPr>
            <a:lvl8pPr marL="3429000" indent="-228600" fontAlgn="base">
              <a:spcBef>
                <a:spcPct val="0"/>
              </a:spcBef>
              <a:spcAft>
                <a:spcPct val="0"/>
              </a:spcAft>
              <a:defRPr>
                <a:solidFill>
                  <a:schemeClr val="tx1"/>
                </a:solidFill>
                <a:latin typeface="Franklin Gothic Medium" charset="0"/>
                <a:ea typeface="ＭＳ Ｐゴシック" charset="0"/>
              </a:defRPr>
            </a:lvl8pPr>
            <a:lvl9pPr marL="3886200" indent="-228600" fontAlgn="base">
              <a:spcBef>
                <a:spcPct val="0"/>
              </a:spcBef>
              <a:spcAft>
                <a:spcPct val="0"/>
              </a:spcAft>
              <a:defRPr>
                <a:solidFill>
                  <a:schemeClr val="tx1"/>
                </a:solidFill>
                <a:latin typeface="Franklin Gothic Medium" charset="0"/>
                <a:ea typeface="ＭＳ Ｐゴシック" charset="0"/>
              </a:defRPr>
            </a:lvl9pPr>
          </a:lstStyle>
          <a:p>
            <a:pPr fontAlgn="base">
              <a:spcBef>
                <a:spcPct val="0"/>
              </a:spcBef>
              <a:spcAft>
                <a:spcPct val="0"/>
              </a:spcAft>
            </a:pPr>
            <a:r>
              <a:rPr lang="en-US" dirty="0">
                <a:solidFill>
                  <a:srgbClr val="800000"/>
                </a:solidFill>
              </a:rPr>
              <a:t>HIVE is powered by </a:t>
            </a:r>
            <a:r>
              <a:rPr lang="en-US" dirty="0" err="1">
                <a:solidFill>
                  <a:srgbClr val="800000"/>
                </a:solidFill>
              </a:rPr>
              <a:t>MiNC</a:t>
            </a:r>
            <a:r>
              <a:rPr lang="en-US" dirty="0">
                <a:solidFill>
                  <a:srgbClr val="800000"/>
                </a:solidFill>
              </a:rPr>
              <a:t> (NSF#1043583-"MiNC: NSDL Middleware for Network- and Context-aware Recommendations") </a:t>
            </a:r>
          </a:p>
        </p:txBody>
      </p:sp>
    </p:spTree>
    <p:extLst>
      <p:ext uri="{BB962C8B-B14F-4D97-AF65-F5344CB8AC3E}">
        <p14:creationId xmlns:p14="http://schemas.microsoft.com/office/powerpoint/2010/main" val="58216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Autofit/>
          </a:bodyPr>
          <a:lstStyle/>
          <a:p>
            <a:r>
              <a:rPr lang="en-US" sz="3200" dirty="0" smtClean="0"/>
              <a:t>SIGMM Awards – Outstanding PhD Thesis</a:t>
            </a:r>
            <a:endParaRPr lang="en-US" sz="3200" dirty="0"/>
          </a:p>
        </p:txBody>
      </p:sp>
      <p:sp>
        <p:nvSpPr>
          <p:cNvPr id="4" name="Content Placeholder 3"/>
          <p:cNvSpPr>
            <a:spLocks noGrp="1"/>
          </p:cNvSpPr>
          <p:nvPr>
            <p:ph sz="quarter" idx="2"/>
          </p:nvPr>
        </p:nvSpPr>
        <p:spPr>
          <a:xfrm>
            <a:off x="381000" y="1447800"/>
            <a:ext cx="8225790" cy="5029200"/>
          </a:xfrm>
        </p:spPr>
        <p:txBody>
          <a:bodyPr>
            <a:normAutofit/>
          </a:bodyPr>
          <a:lstStyle/>
          <a:p>
            <a:r>
              <a:rPr lang="en-US" b="1" dirty="0" smtClean="0"/>
              <a:t>Submission Deadline</a:t>
            </a:r>
            <a:r>
              <a:rPr lang="en-US" b="1" dirty="0" smtClean="0">
                <a:solidFill>
                  <a:srgbClr val="FF0000"/>
                </a:solidFill>
              </a:rPr>
              <a:t>:  March 31, 2012</a:t>
            </a:r>
          </a:p>
          <a:p>
            <a:r>
              <a:rPr lang="en-US" b="1" dirty="0" smtClean="0">
                <a:solidFill>
                  <a:srgbClr val="FF0000"/>
                </a:solidFill>
              </a:rPr>
              <a:t>Awards Committee</a:t>
            </a:r>
            <a:r>
              <a:rPr lang="en-US" dirty="0" smtClean="0"/>
              <a:t>: Svetha Venkatesh(chair), Dick </a:t>
            </a:r>
            <a:r>
              <a:rPr lang="en-US" dirty="0" err="1" smtClean="0"/>
              <a:t>Bulterman</a:t>
            </a:r>
            <a:r>
              <a:rPr lang="en-US" dirty="0" smtClean="0"/>
              <a:t>, Abed El </a:t>
            </a:r>
            <a:r>
              <a:rPr lang="en-US" dirty="0" err="1" smtClean="0"/>
              <a:t>Saddik</a:t>
            </a:r>
            <a:endParaRPr lang="en-US" dirty="0" smtClean="0"/>
          </a:p>
          <a:p>
            <a:r>
              <a:rPr lang="en-US" b="1" dirty="0" smtClean="0">
                <a:solidFill>
                  <a:srgbClr val="FF0000"/>
                </a:solidFill>
              </a:rPr>
              <a:t>Nomination Condition</a:t>
            </a:r>
            <a:r>
              <a:rPr lang="en-US" dirty="0" smtClean="0"/>
              <a:t>: Must have deposited PhD thesis between January 2011 and December 2011. </a:t>
            </a:r>
          </a:p>
          <a:p>
            <a:r>
              <a:rPr lang="en-US" b="1" dirty="0" smtClean="0"/>
              <a:t>Submission Process: </a:t>
            </a:r>
            <a:r>
              <a:rPr lang="en-US" dirty="0" smtClean="0"/>
              <a:t>Via website </a:t>
            </a:r>
          </a:p>
          <a:p>
            <a:pPr lvl="1"/>
            <a:r>
              <a:rPr lang="en-US" dirty="0" smtClean="0"/>
              <a:t>For more information see </a:t>
            </a:r>
          </a:p>
          <a:p>
            <a:pPr lvl="1"/>
            <a:r>
              <a:rPr lang="en-US" dirty="0" smtClean="0">
                <a:solidFill>
                  <a:srgbClr val="FF0000"/>
                </a:solidFill>
              </a:rPr>
              <a:t>http://www.sigmm.org/Awards/thesisaward</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90000"/>
              </a:lnSpc>
            </a:pPr>
            <a:r>
              <a:rPr lang="en-US" dirty="0" err="1" smtClean="0">
                <a:latin typeface="Franklin Gothic Medium" charset="0"/>
              </a:rPr>
              <a:t>SIGMM.org</a:t>
            </a:r>
            <a:r>
              <a:rPr lang="en-US" dirty="0" smtClean="0">
                <a:latin typeface="Franklin Gothic Medium" charset="0"/>
              </a:rPr>
              <a:t> </a:t>
            </a:r>
          </a:p>
          <a:p>
            <a:pPr lvl="1">
              <a:lnSpc>
                <a:spcPct val="90000"/>
              </a:lnSpc>
            </a:pPr>
            <a:r>
              <a:rPr lang="en-US" dirty="0">
                <a:latin typeface="Franklin Gothic Medium" charset="0"/>
              </a:rPr>
              <a:t>S</a:t>
            </a:r>
            <a:r>
              <a:rPr lang="en-US" dirty="0" smtClean="0">
                <a:latin typeface="Franklin Gothic Medium" charset="0"/>
              </a:rPr>
              <a:t>hould </a:t>
            </a:r>
            <a:r>
              <a:rPr lang="en-US" dirty="0">
                <a:latin typeface="Franklin Gothic Medium" charset="0"/>
              </a:rPr>
              <a:t>become the digital meeting place for Multimedia</a:t>
            </a:r>
          </a:p>
          <a:p>
            <a:pPr>
              <a:lnSpc>
                <a:spcPct val="90000"/>
              </a:lnSpc>
            </a:pPr>
            <a:r>
              <a:rPr lang="en-US" dirty="0">
                <a:latin typeface="Franklin Gothic Medium" charset="0"/>
              </a:rPr>
              <a:t>We already started the LinkedIn group</a:t>
            </a:r>
          </a:p>
          <a:p>
            <a:pPr lvl="1">
              <a:lnSpc>
                <a:spcPct val="90000"/>
              </a:lnSpc>
            </a:pPr>
            <a:r>
              <a:rPr lang="en-US" dirty="0">
                <a:latin typeface="Franklin Gothic Medium" charset="0"/>
              </a:rPr>
              <a:t>but still many of you should be connected</a:t>
            </a:r>
          </a:p>
          <a:p>
            <a:pPr>
              <a:lnSpc>
                <a:spcPct val="90000"/>
              </a:lnSpc>
            </a:pPr>
            <a:r>
              <a:rPr lang="en-US" dirty="0">
                <a:latin typeface="Franklin Gothic Medium" charset="0"/>
              </a:rPr>
              <a:t>The </a:t>
            </a:r>
            <a:r>
              <a:rPr lang="en-US" dirty="0" smtClean="0">
                <a:latin typeface="Franklin Gothic Medium" charset="0"/>
              </a:rPr>
              <a:t>Hive </a:t>
            </a:r>
            <a:r>
              <a:rPr lang="en-US" dirty="0">
                <a:latin typeface="Franklin Gothic Medium" charset="0"/>
              </a:rPr>
              <a:t>team </a:t>
            </a:r>
          </a:p>
          <a:p>
            <a:pPr lvl="1">
              <a:lnSpc>
                <a:spcPct val="90000"/>
              </a:lnSpc>
            </a:pPr>
            <a:r>
              <a:rPr lang="en-US" dirty="0">
                <a:latin typeface="Franklin Gothic Medium" charset="0"/>
              </a:rPr>
              <a:t>is willing to connect their tool</a:t>
            </a:r>
          </a:p>
          <a:p>
            <a:pPr>
              <a:lnSpc>
                <a:spcPct val="90000"/>
              </a:lnSpc>
            </a:pPr>
            <a:r>
              <a:rPr lang="en-US" dirty="0" err="1">
                <a:latin typeface="Franklin Gothic Medium" charset="0"/>
              </a:rPr>
              <a:t>Scientificareers.com</a:t>
            </a:r>
            <a:endParaRPr lang="en-US" dirty="0">
              <a:latin typeface="Franklin Gothic Medium" charset="0"/>
            </a:endParaRPr>
          </a:p>
          <a:p>
            <a:pPr lvl="1">
              <a:lnSpc>
                <a:spcPct val="90000"/>
              </a:lnSpc>
            </a:pPr>
            <a:r>
              <a:rPr lang="en-US" dirty="0">
                <a:latin typeface="Franklin Gothic Medium" charset="0"/>
              </a:rPr>
              <a:t>Contributed by Alberto del Bimbo and Shih-Fu Chang for jobs</a:t>
            </a:r>
          </a:p>
          <a:p>
            <a:pPr>
              <a:lnSpc>
                <a:spcPct val="90000"/>
              </a:lnSpc>
            </a:pPr>
            <a:r>
              <a:rPr lang="en-US" dirty="0">
                <a:latin typeface="Franklin Gothic Medium" charset="0"/>
              </a:rPr>
              <a:t>But we can do much more</a:t>
            </a:r>
          </a:p>
          <a:p>
            <a:pPr lvl="1">
              <a:lnSpc>
                <a:spcPct val="90000"/>
              </a:lnSpc>
            </a:pPr>
            <a:r>
              <a:rPr lang="en-US" dirty="0">
                <a:latin typeface="Franklin Gothic Medium" charset="0"/>
              </a:rPr>
              <a:t>Any suggestions or ideas</a:t>
            </a:r>
            <a:r>
              <a:rPr lang="en-US" dirty="0" smtClean="0">
                <a:latin typeface="Franklin Gothic Medium" charset="0"/>
              </a:rPr>
              <a:t>?</a:t>
            </a:r>
          </a:p>
          <a:p>
            <a:pPr lvl="1">
              <a:lnSpc>
                <a:spcPct val="90000"/>
              </a:lnSpc>
              <a:buNone/>
            </a:pPr>
            <a:endParaRPr lang="en-US" dirty="0" smtClean="0">
              <a:latin typeface="Franklin Gothic Medium" charset="0"/>
            </a:endParaRPr>
          </a:p>
          <a:p>
            <a:pPr lvl="1">
              <a:lnSpc>
                <a:spcPct val="90000"/>
              </a:lnSpc>
              <a:buNone/>
            </a:pPr>
            <a:r>
              <a:rPr lang="en-US" dirty="0" smtClean="0">
                <a:latin typeface="Franklin Gothic Medium" charset="0"/>
              </a:rPr>
              <a:t>E-mail:</a:t>
            </a:r>
          </a:p>
          <a:p>
            <a:pPr lvl="1">
              <a:lnSpc>
                <a:spcPct val="90000"/>
              </a:lnSpc>
            </a:pPr>
            <a:r>
              <a:rPr lang="en-US" dirty="0" smtClean="0">
                <a:latin typeface="Franklin Gothic Medium" charset="0"/>
              </a:rPr>
              <a:t> </a:t>
            </a:r>
            <a:r>
              <a:rPr lang="en-US" dirty="0" err="1">
                <a:latin typeface="Franklin Gothic Medium" charset="0"/>
              </a:rPr>
              <a:t>m.worring@</a:t>
            </a:r>
            <a:r>
              <a:rPr lang="en-US" dirty="0" err="1" smtClean="0">
                <a:latin typeface="Franklin Gothic Medium" charset="0"/>
              </a:rPr>
              <a:t>uva.nl</a:t>
            </a:r>
            <a:endParaRPr lang="en-US" dirty="0" smtClean="0">
              <a:latin typeface="Franklin Gothic Medium" charset="0"/>
            </a:endParaRPr>
          </a:p>
          <a:p>
            <a:pPr lvl="1">
              <a:lnSpc>
                <a:spcPct val="90000"/>
              </a:lnSpc>
            </a:pPr>
            <a:r>
              <a:rPr lang="en-US" dirty="0" err="1" smtClean="0">
                <a:latin typeface="Franklin Gothic Medium" charset="0"/>
              </a:rPr>
              <a:t>candan@asu.edu</a:t>
            </a:r>
            <a:endParaRPr lang="en-US" dirty="0">
              <a:latin typeface="Franklin Gothic Medium" charset="0"/>
            </a:endParaRPr>
          </a:p>
        </p:txBody>
      </p:sp>
      <p:sp>
        <p:nvSpPr>
          <p:cNvPr id="53250" name="Rectangle 2"/>
          <p:cNvSpPr>
            <a:spLocks noGrp="1"/>
          </p:cNvSpPr>
          <p:nvPr>
            <p:ph type="title"/>
          </p:nvPr>
        </p:nvSpPr>
        <p:spPr bwMode="auto">
          <a:xfrm>
            <a:off x="225425" y="355600"/>
            <a:ext cx="8537575" cy="1054100"/>
          </a:xfrm>
          <a:solidFill>
            <a:schemeClr val="tx2">
              <a:alpha val="0"/>
            </a:schemeClr>
          </a:solidFill>
        </p:spPr>
        <p:txBody>
          <a:bodyPr wrap="square" numCol="1" anchorCtr="0" compatLnSpc="1">
            <a:prstTxWarp prst="textNoShape">
              <a:avLst/>
            </a:prstTxWarp>
          </a:bodyPr>
          <a:lstStyle/>
          <a:p>
            <a:r>
              <a:rPr lang="en-US" cap="none" dirty="0" smtClean="0">
                <a:latin typeface="Franklin Gothic Medium" charset="0"/>
              </a:rPr>
              <a:t>Social Media @ </a:t>
            </a:r>
            <a:r>
              <a:rPr lang="en-US" cap="none" dirty="0" err="1" smtClean="0">
                <a:latin typeface="Franklin Gothic Medium" charset="0"/>
              </a:rPr>
              <a:t>sigmm.org</a:t>
            </a:r>
            <a:endParaRPr lang="en-US" cap="none" dirty="0">
              <a:latin typeface="Franklin Gothic Medium" charset="0"/>
            </a:endParaRPr>
          </a:p>
        </p:txBody>
      </p:sp>
    </p:spTree>
    <p:extLst>
      <p:ext uri="{BB962C8B-B14F-4D97-AF65-F5344CB8AC3E}">
        <p14:creationId xmlns:p14="http://schemas.microsoft.com/office/powerpoint/2010/main" val="119637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solidFill>
                  <a:schemeClr val="bg1"/>
                </a:solidFill>
                <a:effectLst>
                  <a:outerShdw blurRad="50800" dist="38100" dir="2700000" algn="tl" rotWithShape="0">
                    <a:prstClr val="black">
                      <a:alpha val="40000"/>
                    </a:prstClr>
                  </a:outerShdw>
                </a:effectLst>
                <a:latin typeface="Trebuchet MS"/>
                <a:cs typeface="Trebuchet MS"/>
              </a:rPr>
              <a:t>http://</a:t>
            </a:r>
            <a:r>
              <a:rPr lang="en-US" sz="5400" b="1" dirty="0" err="1" smtClean="0">
                <a:solidFill>
                  <a:schemeClr val="bg1"/>
                </a:solidFill>
                <a:effectLst>
                  <a:outerShdw blurRad="50800" dist="38100" dir="2700000" algn="tl" rotWithShape="0">
                    <a:prstClr val="black">
                      <a:alpha val="40000"/>
                    </a:prstClr>
                  </a:outerShdw>
                </a:effectLst>
                <a:latin typeface="Trebuchet MS"/>
                <a:cs typeface="Trebuchet MS"/>
              </a:rPr>
              <a:t>sigmm</a:t>
            </a:r>
            <a:r>
              <a:rPr lang="en-US" sz="3200" b="1" dirty="0" err="1" smtClean="0">
                <a:solidFill>
                  <a:schemeClr val="bg1"/>
                </a:solidFill>
                <a:effectLst>
                  <a:outerShdw blurRad="50800" dist="38100" dir="2700000" algn="tl" rotWithShape="0">
                    <a:prstClr val="black">
                      <a:alpha val="40000"/>
                    </a:prstClr>
                  </a:outerShdw>
                </a:effectLst>
                <a:latin typeface="Trebuchet MS"/>
                <a:cs typeface="Trebuchet MS"/>
              </a:rPr>
              <a:t>.org</a:t>
            </a:r>
            <a:r>
              <a:rPr lang="en-US" sz="3200" b="1" dirty="0" smtClean="0">
                <a:solidFill>
                  <a:schemeClr val="bg1"/>
                </a:solidFill>
                <a:effectLst>
                  <a:outerShdw blurRad="50800" dist="38100" dir="2700000" algn="tl" rotWithShape="0">
                    <a:prstClr val="black">
                      <a:alpha val="40000"/>
                    </a:prstClr>
                  </a:outerShdw>
                </a:effectLst>
                <a:latin typeface="Trebuchet MS"/>
                <a:cs typeface="Trebuchet MS"/>
              </a:rPr>
              <a:t>/</a:t>
            </a:r>
            <a:r>
              <a:rPr lang="en-US" sz="5400" b="1" dirty="0" smtClean="0">
                <a:solidFill>
                  <a:schemeClr val="bg1"/>
                </a:solidFill>
                <a:effectLst>
                  <a:outerShdw blurRad="50800" dist="38100" dir="2700000" algn="tl" rotWithShape="0">
                    <a:prstClr val="black">
                      <a:alpha val="40000"/>
                    </a:prstClr>
                  </a:outerShdw>
                </a:effectLst>
                <a:latin typeface="Trebuchet MS"/>
                <a:cs typeface="Trebuchet MS"/>
              </a:rPr>
              <a:t>records</a:t>
            </a:r>
            <a:endParaRPr lang="en-US" sz="5400" b="1" dirty="0">
              <a:solidFill>
                <a:schemeClr val="bg1"/>
              </a:solidFill>
              <a:effectLst>
                <a:outerShdw blurRad="50800" dist="38100" dir="2700000" algn="tl" rotWithShape="0">
                  <a:prstClr val="black">
                    <a:alpha val="40000"/>
                  </a:prstClr>
                </a:outerShdw>
              </a:effectLst>
              <a:latin typeface="Trebuchet MS"/>
              <a:cs typeface="Trebuchet MS"/>
            </a:endParaRPr>
          </a:p>
        </p:txBody>
      </p:sp>
      <p:sp>
        <p:nvSpPr>
          <p:cNvPr id="3" name="Subtitle 2"/>
          <p:cNvSpPr>
            <a:spLocks noGrp="1"/>
          </p:cNvSpPr>
          <p:nvPr>
            <p:ph type="subTitle" idx="1"/>
          </p:nvPr>
        </p:nvSpPr>
        <p:spPr>
          <a:xfrm>
            <a:off x="381000" y="3124200"/>
            <a:ext cx="8153400" cy="3362788"/>
          </a:xfrm>
        </p:spPr>
        <p:txBody>
          <a:bodyPr>
            <a:normAutofit fontScale="62500" lnSpcReduction="20000"/>
          </a:bodyPr>
          <a:lstStyle/>
          <a:p>
            <a:r>
              <a:rPr lang="en-US" sz="5700" dirty="0" smtClean="0"/>
              <a:t>ACM SIGMM’s quarterly </a:t>
            </a:r>
            <a:r>
              <a:rPr lang="en-US" sz="5700" dirty="0" smtClean="0"/>
              <a:t>newsletter</a:t>
            </a:r>
          </a:p>
          <a:p>
            <a:endParaRPr lang="en-US" sz="4000" dirty="0"/>
          </a:p>
          <a:p>
            <a:r>
              <a:rPr lang="en-US" sz="5100" dirty="0" err="1" smtClean="0"/>
              <a:t>Carsten</a:t>
            </a:r>
            <a:r>
              <a:rPr lang="en-US" sz="5100" dirty="0" smtClean="0"/>
              <a:t> </a:t>
            </a:r>
            <a:r>
              <a:rPr lang="en-US" sz="5100" dirty="0" err="1" smtClean="0"/>
              <a:t>Griwotz</a:t>
            </a:r>
            <a:endParaRPr lang="en-US" sz="5100" dirty="0" smtClean="0"/>
          </a:p>
          <a:p>
            <a:r>
              <a:rPr lang="en-US" sz="4000" dirty="0" smtClean="0"/>
              <a:t>Editor-in-Chief of SIGMM records</a:t>
            </a:r>
            <a:endParaRPr lang="en-US" sz="4000" dirty="0" smtClean="0"/>
          </a:p>
          <a:p>
            <a:endParaRPr lang="en-US" dirty="0" smtClean="0"/>
          </a:p>
          <a:p>
            <a:endParaRPr lang="en-US" dirty="0"/>
          </a:p>
          <a:p>
            <a:endParaRPr lang="en-US" dirty="0" smtClean="0"/>
          </a:p>
          <a:p>
            <a:r>
              <a:rPr lang="en-US" dirty="0"/>
              <a:t>ACM DL: http://</a:t>
            </a:r>
            <a:r>
              <a:rPr lang="en-US" dirty="0" err="1"/>
              <a:t>dl.acm.org</a:t>
            </a:r>
            <a:r>
              <a:rPr lang="en-US" dirty="0"/>
              <a:t>/</a:t>
            </a:r>
            <a:r>
              <a:rPr lang="en-US" dirty="0" err="1"/>
              <a:t>citation.cfm?id</a:t>
            </a:r>
            <a:r>
              <a:rPr lang="en-US" dirty="0"/>
              <a:t>=</a:t>
            </a:r>
            <a:r>
              <a:rPr lang="en-US" dirty="0" smtClean="0"/>
              <a:t>J1232</a:t>
            </a:r>
          </a:p>
          <a:p>
            <a:r>
              <a:rPr lang="en-US" dirty="0" smtClean="0"/>
              <a:t>ISSN </a:t>
            </a:r>
            <a:r>
              <a:rPr lang="en-US" dirty="0"/>
              <a:t>1947-4598</a:t>
            </a:r>
          </a:p>
        </p:txBody>
      </p:sp>
    </p:spTree>
    <p:extLst>
      <p:ext uri="{BB962C8B-B14F-4D97-AF65-F5344CB8AC3E}">
        <p14:creationId xmlns:p14="http://schemas.microsoft.com/office/powerpoint/2010/main" val="767085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firstpages.png"/>
          <p:cNvPicPr>
            <a:picLocks noGrp="1" noChangeAspect="1"/>
          </p:cNvPicPr>
          <p:nvPr>
            <p:ph idx="1"/>
          </p:nvPr>
        </p:nvPicPr>
        <p:blipFill>
          <a:blip r:embed="rId2">
            <a:extLst>
              <a:ext uri="{28A0092B-C50C-407E-A947-70E740481C1C}">
                <a14:useLocalDpi xmlns:a14="http://schemas.microsoft.com/office/drawing/2010/main" val="0"/>
              </a:ext>
            </a:extLst>
          </a:blip>
          <a:srcRect t="10886" b="10886"/>
          <a:stretch>
            <a:fillRect/>
          </a:stretch>
        </p:blipFill>
        <p:spPr>
          <a:ln>
            <a:solidFill>
              <a:schemeClr val="tx1">
                <a:lumMod val="50000"/>
                <a:lumOff val="50000"/>
              </a:schemeClr>
            </a:solidFill>
          </a:ln>
          <a:effectLst>
            <a:outerShdw blurRad="50800" dist="38100" dir="2700000" algn="tl" rotWithShape="0">
              <a:prstClr val="black">
                <a:alpha val="40000"/>
              </a:prstClr>
            </a:outerShdw>
          </a:effectLst>
        </p:spPr>
      </p:pic>
      <p:sp>
        <p:nvSpPr>
          <p:cNvPr id="14" name="Title 1"/>
          <p:cNvSpPr>
            <a:spLocks noGrp="1"/>
          </p:cNvSpPr>
          <p:nvPr>
            <p:ph type="title"/>
          </p:nvPr>
        </p:nvSpPr>
        <p:spPr>
          <a:xfrm>
            <a:off x="457200" y="130175"/>
            <a:ext cx="8229600" cy="744538"/>
          </a:xfrm>
        </p:spPr>
        <p:txBody>
          <a:bodyPr rtlCol="0">
            <a:noAutofit/>
          </a:bodyPr>
          <a:lstStyle/>
          <a:p>
            <a:pPr fontAlgn="auto">
              <a:spcAft>
                <a:spcPts val="0"/>
              </a:spcAft>
              <a:defRPr/>
            </a:pPr>
            <a:r>
              <a:rPr lang="en-US" sz="2800" b="1" dirty="0" smtClean="0">
                <a:solidFill>
                  <a:srgbClr val="BD1216"/>
                </a:solidFill>
                <a:latin typeface="Trebuchet MS"/>
                <a:ea typeface="+mj-ea"/>
                <a:cs typeface="Trebuchet MS"/>
              </a:rPr>
              <a:t>a year of http://</a:t>
            </a:r>
            <a:r>
              <a:rPr lang="en-US" sz="4800" b="1" dirty="0" err="1" smtClean="0">
                <a:solidFill>
                  <a:schemeClr val="bg1">
                    <a:lumMod val="75000"/>
                  </a:schemeClr>
                </a:solidFill>
                <a:effectLst>
                  <a:outerShdw blurRad="76200" dist="38100" dir="2700000" algn="tl" rotWithShape="0">
                    <a:prstClr val="black">
                      <a:alpha val="40000"/>
                    </a:prstClr>
                  </a:outerShdw>
                </a:effectLst>
                <a:latin typeface="Trebuchet MS"/>
                <a:ea typeface="+mj-ea"/>
                <a:cs typeface="Trebuchet MS"/>
              </a:rPr>
              <a:t>sigmm</a:t>
            </a:r>
            <a:r>
              <a:rPr lang="en-US" sz="2800" b="1" dirty="0" err="1" smtClean="0">
                <a:solidFill>
                  <a:srgbClr val="AA0A0D"/>
                </a:solidFill>
                <a:latin typeface="Trebuchet MS"/>
                <a:ea typeface="+mj-ea"/>
                <a:cs typeface="Trebuchet MS"/>
              </a:rPr>
              <a:t>.org</a:t>
            </a:r>
            <a:r>
              <a:rPr lang="en-US" sz="2800" b="1" dirty="0" smtClean="0">
                <a:solidFill>
                  <a:srgbClr val="AA0A0D"/>
                </a:solidFill>
                <a:latin typeface="Trebuchet MS"/>
                <a:ea typeface="+mj-ea"/>
                <a:cs typeface="Trebuchet MS"/>
              </a:rPr>
              <a:t>/</a:t>
            </a:r>
            <a:r>
              <a:rPr lang="en-US" sz="4800" b="1" dirty="0" smtClean="0">
                <a:solidFill>
                  <a:srgbClr val="BFBFBF"/>
                </a:solidFill>
                <a:effectLst>
                  <a:outerShdw blurRad="76200" dist="38100" dir="2700000" algn="tl" rotWithShape="0">
                    <a:prstClr val="black">
                      <a:alpha val="40000"/>
                    </a:prstClr>
                  </a:outerShdw>
                </a:effectLst>
                <a:latin typeface="Trebuchet MS"/>
                <a:ea typeface="+mj-ea"/>
                <a:cs typeface="Trebuchet MS"/>
              </a:rPr>
              <a:t>records</a:t>
            </a:r>
            <a:endParaRPr lang="en-US" sz="2800" dirty="0">
              <a:solidFill>
                <a:srgbClr val="BFBFBF"/>
              </a:solidFill>
              <a:effectLst>
                <a:outerShdw blurRad="76200" dist="38100" dir="2700000" algn="tl" rotWithShape="0">
                  <a:prstClr val="black">
                    <a:alpha val="40000"/>
                  </a:prstClr>
                </a:outerShdw>
              </a:effectLst>
              <a:latin typeface="Trebuchet MS"/>
              <a:ea typeface="+mj-ea"/>
              <a:cs typeface="Trebuchet MS"/>
            </a:endParaRPr>
          </a:p>
        </p:txBody>
      </p:sp>
      <p:pic>
        <p:nvPicPr>
          <p:cNvPr id="4" name="Picture 3" descr="frontpage.png"/>
          <p:cNvPicPr>
            <a:picLocks noChangeAspect="1"/>
          </p:cNvPicPr>
          <p:nvPr/>
        </p:nvPicPr>
        <p:blipFill rotWithShape="1">
          <a:blip r:embed="rId3">
            <a:extLst>
              <a:ext uri="{28A0092B-C50C-407E-A947-70E740481C1C}">
                <a14:useLocalDpi xmlns:a14="http://schemas.microsoft.com/office/drawing/2010/main" val="0"/>
              </a:ext>
            </a:extLst>
          </a:blip>
          <a:srcRect l="1" t="10472" r="1249" b="7891"/>
          <a:stretch/>
        </p:blipFill>
        <p:spPr>
          <a:xfrm>
            <a:off x="4605474" y="1600200"/>
            <a:ext cx="3871039" cy="4525963"/>
          </a:xfrm>
          <a:prstGeom prst="rect">
            <a:avLst/>
          </a:prstGeom>
          <a:ln>
            <a:solidFill>
              <a:srgbClr val="BFBFBF"/>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48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firstpages.png"/>
          <p:cNvPicPr>
            <a:picLocks noGrp="1" noChangeAspect="1"/>
          </p:cNvPicPr>
          <p:nvPr>
            <p:ph idx="1"/>
          </p:nvPr>
        </p:nvPicPr>
        <p:blipFill>
          <a:blip r:embed="rId2">
            <a:extLst>
              <a:ext uri="{28A0092B-C50C-407E-A947-70E740481C1C}">
                <a14:useLocalDpi xmlns:a14="http://schemas.microsoft.com/office/drawing/2010/main" val="0"/>
              </a:ext>
            </a:extLst>
          </a:blip>
          <a:srcRect t="10886" b="10886"/>
          <a:stretch>
            <a:fillRect/>
          </a:stretch>
        </p:blipFill>
        <p:spPr>
          <a:ln>
            <a:solidFill>
              <a:schemeClr val="tx1">
                <a:lumMod val="50000"/>
                <a:lumOff val="50000"/>
              </a:schemeClr>
            </a:solidFill>
          </a:ln>
          <a:effectLst>
            <a:outerShdw blurRad="50800" dist="38100" dir="2700000" algn="tl" rotWithShape="0">
              <a:prstClr val="black">
                <a:alpha val="40000"/>
              </a:prstClr>
            </a:outerShdw>
          </a:effectLst>
        </p:spPr>
      </p:pic>
      <p:sp>
        <p:nvSpPr>
          <p:cNvPr id="3" name="TextBox 2"/>
          <p:cNvSpPr txBox="1"/>
          <p:nvPr/>
        </p:nvSpPr>
        <p:spPr>
          <a:xfrm>
            <a:off x="198086" y="1034907"/>
            <a:ext cx="4257934" cy="646331"/>
          </a:xfrm>
          <a:prstGeom prst="rect">
            <a:avLst/>
          </a:prstGeom>
          <a:solidFill>
            <a:schemeClr val="bg1">
              <a:lumMod val="85000"/>
              <a:alpha val="79000"/>
            </a:schemeClr>
          </a:solidFill>
          <a:ln>
            <a:solidFill>
              <a:srgbClr val="7F7F7F"/>
            </a:solidFill>
          </a:ln>
          <a:effectLst>
            <a:outerShdw blurRad="50800" dist="38100" dir="2700000" algn="tl" rotWithShape="0">
              <a:prstClr val="black">
                <a:alpha val="40000"/>
              </a:prstClr>
            </a:outerShdw>
          </a:effectLst>
        </p:spPr>
        <p:txBody>
          <a:bodyPr wrap="none" rtlCol="0">
            <a:spAutoFit/>
          </a:bodyPr>
          <a:lstStyle/>
          <a:p>
            <a:r>
              <a:rPr lang="en-US" b="1" dirty="0">
                <a:solidFill>
                  <a:srgbClr val="FF6600"/>
                </a:solidFill>
                <a:effectLst>
                  <a:outerShdw blurRad="50800" dist="38100" dir="2700000" algn="tl" rotWithShape="0">
                    <a:prstClr val="black">
                      <a:alpha val="40000"/>
                    </a:prstClr>
                  </a:outerShdw>
                </a:effectLst>
              </a:rPr>
              <a:t>Available in </a:t>
            </a:r>
            <a:r>
              <a:rPr lang="en-US" b="1" dirty="0" smtClean="0">
                <a:solidFill>
                  <a:srgbClr val="FF6600"/>
                </a:solidFill>
                <a:effectLst>
                  <a:outerShdw blurRad="50800" dist="38100" dir="2700000" algn="tl" rotWithShape="0">
                    <a:prstClr val="black">
                      <a:alpha val="40000"/>
                    </a:prstClr>
                  </a:outerShdw>
                </a:effectLst>
              </a:rPr>
              <a:t>PDF and HTML </a:t>
            </a:r>
            <a:endParaRPr lang="en-US" b="1" dirty="0">
              <a:solidFill>
                <a:srgbClr val="FF6600"/>
              </a:solidFill>
              <a:effectLst>
                <a:outerShdw blurRad="50800" dist="38100" dir="2700000" algn="tl" rotWithShape="0">
                  <a:prstClr val="black">
                    <a:alpha val="40000"/>
                  </a:prstClr>
                </a:outerShdw>
              </a:effectLst>
            </a:endParaRPr>
          </a:p>
          <a:p>
            <a:r>
              <a:rPr lang="en-US" b="1" dirty="0">
                <a:solidFill>
                  <a:srgbClr val="FF6600"/>
                </a:solidFill>
                <a:effectLst>
                  <a:outerShdw blurRad="50800" dist="38100" dir="2700000" algn="tl" rotWithShape="0">
                    <a:prstClr val="black">
                      <a:alpha val="40000"/>
                    </a:prstClr>
                  </a:outerShdw>
                </a:effectLst>
              </a:rPr>
              <a:t>from </a:t>
            </a:r>
            <a:r>
              <a:rPr lang="en-US" b="1" dirty="0" err="1">
                <a:solidFill>
                  <a:srgbClr val="FF6600"/>
                </a:solidFill>
                <a:effectLst>
                  <a:outerShdw blurRad="50800" dist="38100" dir="2700000" algn="tl" rotWithShape="0">
                    <a:prstClr val="black">
                      <a:alpha val="40000"/>
                    </a:prstClr>
                  </a:outerShdw>
                </a:effectLst>
              </a:rPr>
              <a:t>sigmm.org</a:t>
            </a:r>
            <a:r>
              <a:rPr lang="en-US" b="1" dirty="0">
                <a:solidFill>
                  <a:srgbClr val="FF6600"/>
                </a:solidFill>
                <a:effectLst>
                  <a:outerShdw blurRad="50800" dist="38100" dir="2700000" algn="tl" rotWithShape="0">
                    <a:prstClr val="black">
                      <a:alpha val="40000"/>
                    </a:prstClr>
                  </a:outerShdw>
                </a:effectLst>
              </a:rPr>
              <a:t> and </a:t>
            </a:r>
            <a:r>
              <a:rPr lang="en-US" b="1" dirty="0" smtClean="0">
                <a:solidFill>
                  <a:srgbClr val="FF6600"/>
                </a:solidFill>
                <a:effectLst>
                  <a:outerShdw blurRad="50800" dist="38100" dir="2700000" algn="tl" rotWithShape="0">
                    <a:prstClr val="black">
                      <a:alpha val="40000"/>
                    </a:prstClr>
                  </a:outerShdw>
                </a:effectLst>
              </a:rPr>
              <a:t>PDF from the </a:t>
            </a:r>
            <a:r>
              <a:rPr lang="en-US" b="1" dirty="0">
                <a:solidFill>
                  <a:srgbClr val="FF6600"/>
                </a:solidFill>
                <a:effectLst>
                  <a:outerShdw blurRad="50800" dist="38100" dir="2700000" algn="tl" rotWithShape="0">
                    <a:prstClr val="black">
                      <a:alpha val="40000"/>
                    </a:prstClr>
                  </a:outerShdw>
                </a:effectLst>
              </a:rPr>
              <a:t>ACM </a:t>
            </a:r>
            <a:r>
              <a:rPr lang="en-US" b="1" dirty="0" smtClean="0">
                <a:solidFill>
                  <a:srgbClr val="FF6600"/>
                </a:solidFill>
                <a:effectLst>
                  <a:outerShdw blurRad="50800" dist="38100" dir="2700000" algn="tl" rotWithShape="0">
                    <a:prstClr val="black">
                      <a:alpha val="40000"/>
                    </a:prstClr>
                  </a:outerShdw>
                </a:effectLst>
              </a:rPr>
              <a:t>DL</a:t>
            </a:r>
            <a:endParaRPr lang="en-US" b="1" dirty="0">
              <a:solidFill>
                <a:srgbClr val="FF6600"/>
              </a:solidFill>
              <a:effectLst>
                <a:outerShdw blurRad="50800" dist="38100" dir="2700000" algn="tl" rotWithShape="0">
                  <a:prstClr val="black">
                    <a:alpha val="40000"/>
                  </a:prstClr>
                </a:outerShdw>
              </a:effectLst>
            </a:endParaRPr>
          </a:p>
        </p:txBody>
      </p:sp>
      <p:sp>
        <p:nvSpPr>
          <p:cNvPr id="5" name="TextBox 4"/>
          <p:cNvSpPr txBox="1"/>
          <p:nvPr/>
        </p:nvSpPr>
        <p:spPr>
          <a:xfrm>
            <a:off x="198086" y="1949930"/>
            <a:ext cx="4019049" cy="1477328"/>
          </a:xfrm>
          <a:prstGeom prst="rect">
            <a:avLst/>
          </a:prstGeom>
          <a:solidFill>
            <a:schemeClr val="bg1">
              <a:lumMod val="85000"/>
              <a:alpha val="79000"/>
            </a:schemeClr>
          </a:solidFill>
          <a:ln>
            <a:solidFill>
              <a:srgbClr val="7F7F7F"/>
            </a:solidFill>
          </a:ln>
          <a:effectLst>
            <a:outerShdw blurRad="50800" dist="38100" dir="2700000" algn="tl" rotWithShape="0">
              <a:prstClr val="black">
                <a:alpha val="40000"/>
              </a:prstClr>
            </a:outerShdw>
          </a:effectLst>
        </p:spPr>
        <p:txBody>
          <a:bodyPr wrap="none" rtlCol="0">
            <a:spAutoFit/>
          </a:bodyPr>
          <a:lstStyle/>
          <a:p>
            <a:r>
              <a:rPr lang="en-US" b="1" dirty="0">
                <a:solidFill>
                  <a:srgbClr val="FF6600"/>
                </a:solidFill>
                <a:effectLst>
                  <a:outerShdw blurRad="50800" dist="38100" dir="2700000" algn="tl" rotWithShape="0">
                    <a:prstClr val="black">
                      <a:alpha val="40000"/>
                    </a:prstClr>
                  </a:outerShdw>
                </a:effectLst>
              </a:rPr>
              <a:t>Records for </a:t>
            </a:r>
            <a:r>
              <a:rPr lang="en-US" b="1" dirty="0" smtClean="0">
                <a:solidFill>
                  <a:srgbClr val="FF6600"/>
                </a:solidFill>
                <a:effectLst>
                  <a:outerShdw blurRad="50800" dist="38100" dir="2700000" algn="tl" rotWithShape="0">
                    <a:prstClr val="black">
                      <a:alpha val="40000"/>
                    </a:prstClr>
                  </a:outerShdw>
                </a:effectLst>
              </a:rPr>
              <a:t>posterity:</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Events in the multimedia community</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Expert interviews</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SIGMM official business</a:t>
            </a:r>
            <a:endParaRPr lang="en-US" b="1" dirty="0">
              <a:solidFill>
                <a:srgbClr val="FF6600"/>
              </a:solidFill>
              <a:effectLst>
                <a:outerShdw blurRad="50800" dist="38100" dir="2700000" algn="tl" rotWithShape="0">
                  <a:prstClr val="black">
                    <a:alpha val="40000"/>
                  </a:prstClr>
                </a:outerShdw>
              </a:effectLst>
            </a:endParaRP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PhD theses with multimedia topics</a:t>
            </a:r>
          </a:p>
        </p:txBody>
      </p:sp>
      <p:sp>
        <p:nvSpPr>
          <p:cNvPr id="7" name="TextBox 6"/>
          <p:cNvSpPr txBox="1"/>
          <p:nvPr/>
        </p:nvSpPr>
        <p:spPr>
          <a:xfrm>
            <a:off x="198086" y="5802997"/>
            <a:ext cx="5120400" cy="646331"/>
          </a:xfrm>
          <a:prstGeom prst="rect">
            <a:avLst/>
          </a:prstGeom>
          <a:solidFill>
            <a:schemeClr val="bg1">
              <a:lumMod val="85000"/>
              <a:alpha val="79000"/>
            </a:schemeClr>
          </a:solidFill>
          <a:ln>
            <a:solidFill>
              <a:srgbClr val="7F7F7F"/>
            </a:solidFill>
          </a:ln>
          <a:effectLst>
            <a:outerShdw blurRad="50800" dist="38100" dir="2700000" algn="tl" rotWithShape="0">
              <a:prstClr val="black">
                <a:alpha val="40000"/>
              </a:prstClr>
            </a:outerShdw>
          </a:effectLst>
        </p:spPr>
        <p:txBody>
          <a:bodyPr wrap="none" rtlCol="0">
            <a:spAutoFit/>
          </a:bodyPr>
          <a:lstStyle/>
          <a:p>
            <a:r>
              <a:rPr lang="en-US" b="1" dirty="0" smtClean="0">
                <a:solidFill>
                  <a:srgbClr val="FF6600"/>
                </a:solidFill>
                <a:effectLst>
                  <a:outerShdw blurRad="50800" dist="38100" dir="2700000" algn="tl" rotWithShape="0">
                    <a:prstClr val="black">
                      <a:alpha val="40000"/>
                    </a:prstClr>
                  </a:outerShdw>
                </a:effectLst>
              </a:rPr>
              <a:t>Reports from multimedia conferences and journals,</a:t>
            </a:r>
            <a:br>
              <a:rPr lang="en-US" b="1" dirty="0" smtClean="0">
                <a:solidFill>
                  <a:srgbClr val="FF6600"/>
                </a:solidFill>
                <a:effectLst>
                  <a:outerShdw blurRad="50800" dist="38100" dir="2700000" algn="tl" rotWithShape="0">
                    <a:prstClr val="black">
                      <a:alpha val="40000"/>
                    </a:prstClr>
                  </a:outerShdw>
                </a:effectLst>
              </a:rPr>
            </a:br>
            <a:r>
              <a:rPr lang="en-US" b="1" dirty="0" smtClean="0">
                <a:solidFill>
                  <a:srgbClr val="FF6600"/>
                </a:solidFill>
                <a:effectLst>
                  <a:outerShdw blurRad="50800" dist="38100" dir="2700000" algn="tl" rotWithShape="0">
                    <a:prstClr val="black">
                      <a:alpha val="40000"/>
                    </a:prstClr>
                  </a:outerShdw>
                </a:effectLst>
              </a:rPr>
              <a:t>with DOIs to all papers </a:t>
            </a:r>
            <a:r>
              <a:rPr lang="en-US" b="1" dirty="0" smtClean="0">
                <a:solidFill>
                  <a:srgbClr val="A6000F"/>
                </a:solidFill>
                <a:effectLst>
                  <a:outerShdw blurRad="50800" dist="38100" dir="2700000" algn="tl" rotWithShape="0">
                    <a:prstClr val="black">
                      <a:alpha val="40000"/>
                    </a:prstClr>
                  </a:outerShdw>
                </a:effectLst>
              </a:rPr>
              <a:t>(14)</a:t>
            </a:r>
            <a:endParaRPr lang="en-US" b="1" dirty="0">
              <a:solidFill>
                <a:srgbClr val="A6000F"/>
              </a:solidFill>
              <a:effectLst>
                <a:outerShdw blurRad="50800" dist="38100" dir="2700000" algn="tl" rotWithShape="0">
                  <a:prstClr val="black">
                    <a:alpha val="40000"/>
                  </a:prstClr>
                </a:outerShdw>
              </a:effectLst>
            </a:endParaRPr>
          </a:p>
        </p:txBody>
      </p:sp>
      <p:sp>
        <p:nvSpPr>
          <p:cNvPr id="8" name="TextBox 7"/>
          <p:cNvSpPr txBox="1"/>
          <p:nvPr/>
        </p:nvSpPr>
        <p:spPr>
          <a:xfrm>
            <a:off x="198086" y="3695951"/>
            <a:ext cx="4262705" cy="1200329"/>
          </a:xfrm>
          <a:prstGeom prst="rect">
            <a:avLst/>
          </a:prstGeom>
          <a:solidFill>
            <a:schemeClr val="bg1">
              <a:lumMod val="85000"/>
              <a:alpha val="79000"/>
            </a:schemeClr>
          </a:solidFill>
          <a:ln>
            <a:solidFill>
              <a:srgbClr val="7F7F7F"/>
            </a:solidFill>
          </a:ln>
          <a:effectLst>
            <a:outerShdw blurRad="50800" dist="38100" dir="2700000" algn="tl" rotWithShape="0">
              <a:prstClr val="black">
                <a:alpha val="40000"/>
              </a:prstClr>
            </a:outerShdw>
          </a:effectLst>
        </p:spPr>
        <p:txBody>
          <a:bodyPr wrap="none" rtlCol="0">
            <a:spAutoFit/>
          </a:bodyPr>
          <a:lstStyle/>
          <a:p>
            <a:r>
              <a:rPr lang="en-US" b="1" dirty="0" smtClean="0">
                <a:solidFill>
                  <a:srgbClr val="FF6600"/>
                </a:solidFill>
                <a:effectLst>
                  <a:outerShdw blurRad="50800" dist="38100" dir="2700000" algn="tl" rotWithShape="0">
                    <a:prstClr val="black">
                      <a:alpha val="40000"/>
                    </a:prstClr>
                  </a:outerShdw>
                </a:effectLst>
              </a:rPr>
              <a:t>Publicity and ACM DL inclusion</a:t>
            </a:r>
          </a:p>
          <a:p>
            <a:r>
              <a:rPr lang="en-US" b="1" dirty="0" smtClean="0">
                <a:solidFill>
                  <a:srgbClr val="FF6600"/>
                </a:solidFill>
                <a:effectLst>
                  <a:outerShdw blurRad="50800" dist="38100" dir="2700000" algn="tl" rotWithShape="0">
                    <a:prstClr val="black">
                      <a:alpha val="40000"/>
                    </a:prstClr>
                  </a:outerShdw>
                </a:effectLst>
              </a:rPr>
              <a:t>for PhD theses </a:t>
            </a:r>
            <a:r>
              <a:rPr lang="en-US" b="1" dirty="0" smtClean="0">
                <a:solidFill>
                  <a:srgbClr val="A6000F"/>
                </a:solidFill>
                <a:effectLst>
                  <a:outerShdw blurRad="50800" dist="38100" dir="2700000" algn="tl" rotWithShape="0">
                    <a:prstClr val="black">
                      <a:alpha val="40000"/>
                    </a:prstClr>
                  </a:outerShdw>
                </a:effectLst>
              </a:rPr>
              <a:t>(20)</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Citable summaries</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Easier to find than universities’ libraries</a:t>
            </a:r>
            <a:endParaRPr lang="en-US" b="1" dirty="0">
              <a:solidFill>
                <a:srgbClr val="FF6600"/>
              </a:solidFill>
              <a:effectLst>
                <a:outerShdw blurRad="50800" dist="38100" dir="2700000" algn="tl" rotWithShape="0">
                  <a:prstClr val="black">
                    <a:alpha val="40000"/>
                  </a:prstClr>
                </a:outerShdw>
              </a:effectLst>
            </a:endParaRPr>
          </a:p>
        </p:txBody>
      </p:sp>
      <p:sp>
        <p:nvSpPr>
          <p:cNvPr id="9" name="TextBox 8"/>
          <p:cNvSpPr txBox="1"/>
          <p:nvPr/>
        </p:nvSpPr>
        <p:spPr>
          <a:xfrm>
            <a:off x="6001696" y="5248999"/>
            <a:ext cx="2428870" cy="1200329"/>
          </a:xfrm>
          <a:prstGeom prst="rect">
            <a:avLst/>
          </a:prstGeom>
          <a:solidFill>
            <a:schemeClr val="bg1">
              <a:lumMod val="85000"/>
              <a:alpha val="79000"/>
            </a:schemeClr>
          </a:solidFill>
          <a:ln>
            <a:solidFill>
              <a:srgbClr val="7F7F7F"/>
            </a:solidFill>
          </a:ln>
          <a:effectLst>
            <a:outerShdw blurRad="50800" dist="38100" dir="2700000" algn="tl" rotWithShape="0">
              <a:prstClr val="black">
                <a:alpha val="40000"/>
              </a:prstClr>
            </a:outerShdw>
          </a:effectLst>
        </p:spPr>
        <p:txBody>
          <a:bodyPr wrap="none" rtlCol="0">
            <a:spAutoFit/>
          </a:bodyPr>
          <a:lstStyle/>
          <a:p>
            <a:r>
              <a:rPr lang="en-US" b="1" dirty="0" smtClean="0">
                <a:solidFill>
                  <a:srgbClr val="FF6600"/>
                </a:solidFill>
                <a:effectLst>
                  <a:outerShdw blurRad="50800" dist="38100" dir="2700000" algn="tl" rotWithShape="0">
                    <a:prstClr val="black">
                      <a:alpha val="40000"/>
                    </a:prstClr>
                  </a:outerShdw>
                </a:effectLst>
              </a:rPr>
              <a:t>Other regular columns</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Education column</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MPEG column</a:t>
            </a:r>
          </a:p>
          <a:p>
            <a:pPr marL="285750" indent="-285750">
              <a:buFont typeface="Arial"/>
              <a:buChar char="•"/>
            </a:pPr>
            <a:r>
              <a:rPr lang="en-US" b="1" dirty="0" smtClean="0">
                <a:solidFill>
                  <a:srgbClr val="FF6600"/>
                </a:solidFill>
                <a:effectLst>
                  <a:outerShdw blurRad="50800" dist="38100" dir="2700000" algn="tl" rotWithShape="0">
                    <a:prstClr val="black">
                      <a:alpha val="40000"/>
                    </a:prstClr>
                  </a:outerShdw>
                </a:effectLst>
              </a:rPr>
              <a:t>Open source column</a:t>
            </a:r>
            <a:endParaRPr lang="en-US" b="1" dirty="0">
              <a:solidFill>
                <a:srgbClr val="FF6600"/>
              </a:solidFill>
              <a:effectLst>
                <a:outerShdw blurRad="50800" dist="38100" dir="2700000" algn="tl" rotWithShape="0">
                  <a:prstClr val="black">
                    <a:alpha val="40000"/>
                  </a:prstClr>
                </a:outerShdw>
              </a:effectLst>
            </a:endParaRPr>
          </a:p>
        </p:txBody>
      </p:sp>
      <p:sp>
        <p:nvSpPr>
          <p:cNvPr id="12" name="TextBox 11"/>
          <p:cNvSpPr txBox="1"/>
          <p:nvPr/>
        </p:nvSpPr>
        <p:spPr>
          <a:xfrm>
            <a:off x="198086" y="5164973"/>
            <a:ext cx="3566338" cy="369332"/>
          </a:xfrm>
          <a:prstGeom prst="rect">
            <a:avLst/>
          </a:prstGeom>
          <a:solidFill>
            <a:schemeClr val="bg1">
              <a:lumMod val="85000"/>
              <a:alpha val="79000"/>
            </a:schemeClr>
          </a:solidFill>
          <a:ln>
            <a:solidFill>
              <a:srgbClr val="7F7F7F"/>
            </a:solidFill>
          </a:ln>
          <a:effectLst>
            <a:outerShdw blurRad="50800" dist="38100" dir="2700000" algn="tl" rotWithShape="0">
              <a:prstClr val="black">
                <a:alpha val="40000"/>
              </a:prstClr>
            </a:outerShdw>
          </a:effectLst>
        </p:spPr>
        <p:txBody>
          <a:bodyPr wrap="none" rtlCol="0">
            <a:spAutoFit/>
          </a:bodyPr>
          <a:lstStyle/>
          <a:p>
            <a:r>
              <a:rPr lang="en-US" b="1" dirty="0">
                <a:solidFill>
                  <a:srgbClr val="FF6600"/>
                </a:solidFill>
                <a:effectLst>
                  <a:outerShdw blurRad="50800" dist="38100" dir="2700000" algn="tl" rotWithShape="0">
                    <a:prstClr val="black">
                      <a:alpha val="40000"/>
                    </a:prstClr>
                  </a:outerShdw>
                </a:effectLst>
              </a:rPr>
              <a:t>Official calls &amp; announcements </a:t>
            </a:r>
            <a:r>
              <a:rPr lang="en-US" b="1" dirty="0">
                <a:solidFill>
                  <a:srgbClr val="A6000F"/>
                </a:solidFill>
                <a:effectLst>
                  <a:outerShdw blurRad="50800" dist="38100" dir="2700000" algn="tl" rotWithShape="0">
                    <a:prstClr val="black">
                      <a:alpha val="40000"/>
                    </a:prstClr>
                  </a:outerShdw>
                </a:effectLst>
              </a:rPr>
              <a:t>(12)</a:t>
            </a:r>
          </a:p>
        </p:txBody>
      </p:sp>
      <p:sp>
        <p:nvSpPr>
          <p:cNvPr id="14" name="Title 1"/>
          <p:cNvSpPr>
            <a:spLocks noGrp="1"/>
          </p:cNvSpPr>
          <p:nvPr>
            <p:ph type="title"/>
          </p:nvPr>
        </p:nvSpPr>
        <p:spPr>
          <a:xfrm>
            <a:off x="457200" y="130175"/>
            <a:ext cx="8229600" cy="744538"/>
          </a:xfrm>
        </p:spPr>
        <p:txBody>
          <a:bodyPr rtlCol="0">
            <a:noAutofit/>
          </a:bodyPr>
          <a:lstStyle/>
          <a:p>
            <a:pPr fontAlgn="auto">
              <a:spcAft>
                <a:spcPts val="0"/>
              </a:spcAft>
              <a:defRPr/>
            </a:pPr>
            <a:r>
              <a:rPr lang="en-US" sz="2800" b="1" dirty="0" smtClean="0">
                <a:solidFill>
                  <a:srgbClr val="BD1216"/>
                </a:solidFill>
                <a:latin typeface="Trebuchet MS"/>
                <a:ea typeface="+mj-ea"/>
                <a:cs typeface="Trebuchet MS"/>
              </a:rPr>
              <a:t>a year of http://</a:t>
            </a:r>
            <a:r>
              <a:rPr lang="en-US" sz="4800" b="1" dirty="0" err="1" smtClean="0">
                <a:solidFill>
                  <a:schemeClr val="bg1">
                    <a:lumMod val="75000"/>
                  </a:schemeClr>
                </a:solidFill>
                <a:effectLst>
                  <a:outerShdw blurRad="76200" dist="38100" dir="2700000" algn="tl" rotWithShape="0">
                    <a:prstClr val="black">
                      <a:alpha val="40000"/>
                    </a:prstClr>
                  </a:outerShdw>
                </a:effectLst>
                <a:latin typeface="Trebuchet MS"/>
                <a:ea typeface="+mj-ea"/>
                <a:cs typeface="Trebuchet MS"/>
              </a:rPr>
              <a:t>sigmm</a:t>
            </a:r>
            <a:r>
              <a:rPr lang="en-US" sz="2800" b="1" dirty="0" err="1" smtClean="0">
                <a:solidFill>
                  <a:srgbClr val="AA0A0D"/>
                </a:solidFill>
                <a:latin typeface="Trebuchet MS"/>
                <a:ea typeface="+mj-ea"/>
                <a:cs typeface="Trebuchet MS"/>
              </a:rPr>
              <a:t>.org</a:t>
            </a:r>
            <a:r>
              <a:rPr lang="en-US" sz="2800" b="1" dirty="0" smtClean="0">
                <a:solidFill>
                  <a:srgbClr val="AA0A0D"/>
                </a:solidFill>
                <a:latin typeface="Trebuchet MS"/>
                <a:ea typeface="+mj-ea"/>
                <a:cs typeface="Trebuchet MS"/>
              </a:rPr>
              <a:t>/</a:t>
            </a:r>
            <a:r>
              <a:rPr lang="en-US" sz="4800" b="1" dirty="0" smtClean="0">
                <a:solidFill>
                  <a:srgbClr val="BFBFBF"/>
                </a:solidFill>
                <a:effectLst>
                  <a:outerShdw blurRad="76200" dist="38100" dir="2700000" algn="tl" rotWithShape="0">
                    <a:prstClr val="black">
                      <a:alpha val="40000"/>
                    </a:prstClr>
                  </a:outerShdw>
                </a:effectLst>
                <a:latin typeface="Trebuchet MS"/>
                <a:ea typeface="+mj-ea"/>
                <a:cs typeface="Trebuchet MS"/>
              </a:rPr>
              <a:t>records</a:t>
            </a:r>
            <a:endParaRPr lang="en-US" sz="2800" dirty="0">
              <a:solidFill>
                <a:srgbClr val="BFBFBF"/>
              </a:solidFill>
              <a:effectLst>
                <a:outerShdw blurRad="76200" dist="38100" dir="2700000" algn="tl" rotWithShape="0">
                  <a:prstClr val="black">
                    <a:alpha val="40000"/>
                  </a:prstClr>
                </a:outerShdw>
              </a:effectLst>
              <a:latin typeface="Trebuchet MS"/>
              <a:ea typeface="+mj-ea"/>
              <a:cs typeface="Trebuchet MS"/>
            </a:endParaRPr>
          </a:p>
        </p:txBody>
      </p:sp>
    </p:spTree>
    <p:extLst>
      <p:ext uri="{BB962C8B-B14F-4D97-AF65-F5344CB8AC3E}">
        <p14:creationId xmlns:p14="http://schemas.microsoft.com/office/powerpoint/2010/main" val="1517071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htmlpage.png"/>
          <p:cNvPicPr>
            <a:picLocks noChangeAspect="1"/>
          </p:cNvPicPr>
          <p:nvPr/>
        </p:nvPicPr>
        <p:blipFill>
          <a:blip r:embed="rId2">
            <a:alphaModFix amt="22000"/>
            <a:extLst>
              <a:ext uri="{28A0092B-C50C-407E-A947-70E740481C1C}">
                <a14:useLocalDpi xmlns:a14="http://schemas.microsoft.com/office/drawing/2010/main" val="0"/>
              </a:ext>
            </a:extLst>
          </a:blip>
          <a:stretch>
            <a:fillRect/>
          </a:stretch>
        </p:blipFill>
        <p:spPr>
          <a:xfrm>
            <a:off x="310324" y="991828"/>
            <a:ext cx="5291365" cy="5866171"/>
          </a:xfrm>
          <a:prstGeom prst="rect">
            <a:avLst/>
          </a:prstGeom>
        </p:spPr>
      </p:pic>
      <p:sp>
        <p:nvSpPr>
          <p:cNvPr id="2" name="Title 1"/>
          <p:cNvSpPr>
            <a:spLocks noGrp="1"/>
          </p:cNvSpPr>
          <p:nvPr>
            <p:ph type="title"/>
          </p:nvPr>
        </p:nvSpPr>
        <p:spPr>
          <a:xfrm>
            <a:off x="457200" y="130175"/>
            <a:ext cx="8229600" cy="744538"/>
          </a:xfrm>
        </p:spPr>
        <p:txBody>
          <a:bodyPr rtlCol="0">
            <a:noAutofit/>
          </a:bodyPr>
          <a:lstStyle/>
          <a:p>
            <a:pPr fontAlgn="auto">
              <a:spcAft>
                <a:spcPts val="0"/>
              </a:spcAft>
              <a:defRPr/>
            </a:pPr>
            <a:r>
              <a:rPr lang="en-US" sz="2800" b="1" dirty="0" smtClean="0">
                <a:solidFill>
                  <a:srgbClr val="BD1216"/>
                </a:solidFill>
                <a:latin typeface="Trebuchet MS"/>
                <a:ea typeface="+mj-ea"/>
                <a:cs typeface="Trebuchet MS"/>
              </a:rPr>
              <a:t>http://</a:t>
            </a:r>
            <a:r>
              <a:rPr lang="en-US" sz="4800" b="1" dirty="0" err="1" smtClean="0">
                <a:solidFill>
                  <a:schemeClr val="bg1">
                    <a:lumMod val="75000"/>
                  </a:schemeClr>
                </a:solidFill>
                <a:effectLst>
                  <a:outerShdw blurRad="76200" dist="38100" dir="2700000" algn="tl" rotWithShape="0">
                    <a:prstClr val="black">
                      <a:alpha val="40000"/>
                    </a:prstClr>
                  </a:outerShdw>
                </a:effectLst>
                <a:latin typeface="Trebuchet MS"/>
                <a:ea typeface="+mj-ea"/>
                <a:cs typeface="Trebuchet MS"/>
              </a:rPr>
              <a:t>sigmm</a:t>
            </a:r>
            <a:r>
              <a:rPr lang="en-US" sz="2800" b="1" dirty="0" err="1" smtClean="0">
                <a:solidFill>
                  <a:srgbClr val="AA0A0D"/>
                </a:solidFill>
                <a:latin typeface="Trebuchet MS"/>
                <a:ea typeface="+mj-ea"/>
                <a:cs typeface="Trebuchet MS"/>
              </a:rPr>
              <a:t>.org</a:t>
            </a:r>
            <a:r>
              <a:rPr lang="en-US" sz="2800" b="1" dirty="0" smtClean="0">
                <a:solidFill>
                  <a:srgbClr val="AA0A0D"/>
                </a:solidFill>
                <a:latin typeface="Trebuchet MS"/>
                <a:ea typeface="+mj-ea"/>
                <a:cs typeface="Trebuchet MS"/>
              </a:rPr>
              <a:t>/</a:t>
            </a:r>
            <a:r>
              <a:rPr lang="en-US" sz="4800" b="1" dirty="0" smtClean="0">
                <a:solidFill>
                  <a:srgbClr val="BFBFBF"/>
                </a:solidFill>
                <a:effectLst>
                  <a:outerShdw blurRad="76200" dist="38100" dir="2700000" algn="tl" rotWithShape="0">
                    <a:prstClr val="black">
                      <a:alpha val="40000"/>
                    </a:prstClr>
                  </a:outerShdw>
                </a:effectLst>
                <a:latin typeface="Trebuchet MS"/>
                <a:ea typeface="+mj-ea"/>
                <a:cs typeface="Trebuchet MS"/>
              </a:rPr>
              <a:t>records editors</a:t>
            </a:r>
            <a:endParaRPr lang="en-US" sz="2800" dirty="0">
              <a:solidFill>
                <a:srgbClr val="BFBFBF"/>
              </a:solidFill>
              <a:effectLst>
                <a:outerShdw blurRad="76200" dist="38100" dir="2700000" algn="tl" rotWithShape="0">
                  <a:prstClr val="black">
                    <a:alpha val="40000"/>
                  </a:prstClr>
                </a:outerShdw>
              </a:effectLst>
              <a:latin typeface="Trebuchet MS"/>
              <a:ea typeface="+mj-ea"/>
              <a:cs typeface="Trebuchet MS"/>
            </a:endParaRPr>
          </a:p>
        </p:txBody>
      </p:sp>
      <p:sp>
        <p:nvSpPr>
          <p:cNvPr id="4099" name="Rectangle 12"/>
          <p:cNvSpPr>
            <a:spLocks noChangeArrowheads="1"/>
          </p:cNvSpPr>
          <p:nvPr/>
        </p:nvSpPr>
        <p:spPr bwMode="auto">
          <a:xfrm>
            <a:off x="3066299" y="6086045"/>
            <a:ext cx="1281909" cy="3693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dirty="0" smtClean="0">
                <a:solidFill>
                  <a:srgbClr val="800000"/>
                </a:solidFill>
              </a:rPr>
              <a:t>Pablo Cesar</a:t>
            </a:r>
            <a:endParaRPr lang="en-US" dirty="0">
              <a:solidFill>
                <a:srgbClr val="800000"/>
              </a:solidFill>
            </a:endParaRPr>
          </a:p>
        </p:txBody>
      </p:sp>
      <p:grpSp>
        <p:nvGrpSpPr>
          <p:cNvPr id="4103" name="Group 23"/>
          <p:cNvGrpSpPr>
            <a:grpSpLocks/>
          </p:cNvGrpSpPr>
          <p:nvPr/>
        </p:nvGrpSpPr>
        <p:grpSpPr bwMode="auto">
          <a:xfrm>
            <a:off x="2927959" y="2144714"/>
            <a:ext cx="1990379" cy="1008385"/>
            <a:chOff x="1232542" y="3386885"/>
            <a:chExt cx="1990431" cy="1007999"/>
          </a:xfrm>
        </p:grpSpPr>
        <p:pic>
          <p:nvPicPr>
            <p:cNvPr id="4142" name="Picture 8" descr="leizha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542" y="3386885"/>
              <a:ext cx="816479" cy="10079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2151383" y="3409355"/>
              <a:ext cx="1071590" cy="369747"/>
            </a:xfrm>
            <a:prstGeom prst="rect">
              <a:avLst/>
            </a:prstGeom>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is-IS" dirty="0">
                  <a:solidFill>
                    <a:srgbClr val="800000"/>
                  </a:solidFill>
                  <a:effectLst>
                    <a:outerShdw blurRad="50800" dist="38100" dir="2700000" algn="tl" rotWithShape="0">
                      <a:prstClr val="black">
                        <a:alpha val="40000"/>
                      </a:prstClr>
                    </a:outerShdw>
                  </a:effectLst>
                  <a:latin typeface="+mn-lt"/>
                  <a:ea typeface="+mn-ea"/>
                  <a:cs typeface="+mn-cs"/>
                </a:rPr>
                <a:t>Lei Zhang</a:t>
              </a:r>
              <a:endParaRPr lang="en-US" dirty="0">
                <a:solidFill>
                  <a:srgbClr val="800000"/>
                </a:solidFill>
                <a:effectLst>
                  <a:outerShdw blurRad="50800" dist="38100" dir="2700000" algn="tl" rotWithShape="0">
                    <a:prstClr val="black">
                      <a:alpha val="40000"/>
                    </a:prstClr>
                  </a:outerShdw>
                </a:effectLst>
                <a:latin typeface="+mn-lt"/>
                <a:ea typeface="+mn-ea"/>
                <a:cs typeface="+mn-cs"/>
              </a:endParaRPr>
            </a:p>
          </p:txBody>
        </p:sp>
      </p:grpSp>
      <p:grpSp>
        <p:nvGrpSpPr>
          <p:cNvPr id="4106" name="Group 27"/>
          <p:cNvGrpSpPr>
            <a:grpSpLocks/>
          </p:cNvGrpSpPr>
          <p:nvPr/>
        </p:nvGrpSpPr>
        <p:grpSpPr bwMode="auto">
          <a:xfrm>
            <a:off x="935038" y="1590675"/>
            <a:ext cx="2419350" cy="1004888"/>
            <a:chOff x="1484279" y="1538624"/>
            <a:chExt cx="2419959" cy="1005300"/>
          </a:xfrm>
        </p:grpSpPr>
        <p:pic>
          <p:nvPicPr>
            <p:cNvPr id="4136" name="Picture 5" descr="griwodz.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4279" y="1538624"/>
              <a:ext cx="670200" cy="1005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137" name="Rectangle 22"/>
            <p:cNvSpPr>
              <a:spLocks noChangeArrowheads="1"/>
            </p:cNvSpPr>
            <p:nvPr/>
          </p:nvSpPr>
          <p:spPr bwMode="auto">
            <a:xfrm>
              <a:off x="2180689" y="1554933"/>
              <a:ext cx="1723549" cy="3693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dirty="0">
                  <a:solidFill>
                    <a:srgbClr val="800000"/>
                  </a:solidFill>
                </a:rPr>
                <a:t>Carsten Griwodz</a:t>
              </a:r>
              <a:endParaRPr lang="en-US" dirty="0">
                <a:solidFill>
                  <a:srgbClr val="800000"/>
                </a:solidFill>
              </a:endParaRPr>
            </a:p>
          </p:txBody>
        </p:sp>
      </p:grpSp>
      <p:cxnSp>
        <p:nvCxnSpPr>
          <p:cNvPr id="30" name="Straight Connector 29"/>
          <p:cNvCxnSpPr/>
          <p:nvPr/>
        </p:nvCxnSpPr>
        <p:spPr>
          <a:xfrm>
            <a:off x="1843088" y="1974850"/>
            <a:ext cx="5402262"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097934" y="5882257"/>
            <a:ext cx="2088624" cy="0"/>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58682" y="2533229"/>
            <a:ext cx="3386668"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1274833" y="4209657"/>
            <a:ext cx="7020545" cy="1164941"/>
            <a:chOff x="1274833" y="3811883"/>
            <a:chExt cx="7020545" cy="1164941"/>
          </a:xfrm>
        </p:grpSpPr>
        <p:grpSp>
          <p:nvGrpSpPr>
            <p:cNvPr id="4104" name="Group 25"/>
            <p:cNvGrpSpPr>
              <a:grpSpLocks/>
            </p:cNvGrpSpPr>
            <p:nvPr/>
          </p:nvGrpSpPr>
          <p:grpSpPr bwMode="auto">
            <a:xfrm>
              <a:off x="1274833" y="3842439"/>
              <a:ext cx="1524000" cy="1134385"/>
              <a:chOff x="3091689" y="3532169"/>
              <a:chExt cx="1524012" cy="1135509"/>
            </a:xfrm>
          </p:grpSpPr>
          <p:pic>
            <p:nvPicPr>
              <p:cNvPr id="4140" name="Picture 9" descr="wendel.jpg"/>
              <p:cNvPicPr>
                <a:picLocks noChangeAspect="1"/>
              </p:cNvPicPr>
              <p:nvPr/>
            </p:nvPicPr>
            <p:blipFill rotWithShape="1">
              <a:blip r:embed="rId5">
                <a:extLst>
                  <a:ext uri="{28A0092B-C50C-407E-A947-70E740481C1C}">
                    <a14:useLocalDpi xmlns:a14="http://schemas.microsoft.com/office/drawing/2010/main" val="0"/>
                  </a:ext>
                </a:extLst>
              </a:blip>
              <a:srcRect l="3081" r="2985" b="17621"/>
              <a:stretch/>
            </p:blipFill>
            <p:spPr bwMode="auto">
              <a:xfrm>
                <a:off x="3759961" y="3532169"/>
                <a:ext cx="708031" cy="82790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p:cNvSpPr/>
              <p:nvPr/>
            </p:nvSpPr>
            <p:spPr>
              <a:xfrm>
                <a:off x="3091689" y="4299013"/>
                <a:ext cx="1524012" cy="368665"/>
              </a:xfrm>
              <a:prstGeom prst="rect">
                <a:avLst/>
              </a:prstGeom>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is-IS" dirty="0">
                    <a:solidFill>
                      <a:srgbClr val="800000"/>
                    </a:solidFill>
                    <a:effectLst>
                      <a:outerShdw blurRad="50800" dist="38100" dir="2700000" algn="tl" rotWithShape="0">
                        <a:prstClr val="black">
                          <a:alpha val="40000"/>
                        </a:prstClr>
                      </a:outerShdw>
                    </a:effectLst>
                    <a:latin typeface="+mn-lt"/>
                    <a:ea typeface="+mn-ea"/>
                    <a:cs typeface="+mn-cs"/>
                  </a:rPr>
                  <a:t>Viktor Wendel</a:t>
                </a:r>
                <a:endParaRPr lang="en-US" dirty="0">
                  <a:solidFill>
                    <a:srgbClr val="800000"/>
                  </a:solidFill>
                  <a:effectLst>
                    <a:outerShdw blurRad="50800" dist="38100" dir="2700000" algn="tl" rotWithShape="0">
                      <a:prstClr val="black">
                        <a:alpha val="40000"/>
                      </a:prstClr>
                    </a:outerShdw>
                  </a:effectLst>
                  <a:latin typeface="+mn-lt"/>
                  <a:ea typeface="+mn-ea"/>
                  <a:cs typeface="+mn-cs"/>
                </a:endParaRPr>
              </a:p>
            </p:txBody>
          </p:sp>
        </p:grpSp>
        <p:cxnSp>
          <p:nvCxnSpPr>
            <p:cNvPr id="35" name="Straight Connector 34"/>
            <p:cNvCxnSpPr/>
            <p:nvPr/>
          </p:nvCxnSpPr>
          <p:spPr>
            <a:xfrm>
              <a:off x="2777595" y="4117076"/>
              <a:ext cx="4510618"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114" name="Rectangle 37"/>
            <p:cNvSpPr>
              <a:spLocks noChangeArrowheads="1"/>
            </p:cNvSpPr>
            <p:nvPr/>
          </p:nvSpPr>
          <p:spPr bwMode="auto">
            <a:xfrm>
              <a:off x="7076700" y="3811883"/>
              <a:ext cx="1218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is-IS" sz="1400" dirty="0"/>
                <a:t>Games </a:t>
              </a:r>
              <a:r>
                <a:rPr lang="is-IS" sz="1400" dirty="0" smtClean="0"/>
                <a:t>events</a:t>
              </a:r>
              <a:r>
                <a:rPr lang="is-IS" sz="1400" dirty="0"/>
                <a:t/>
              </a:r>
              <a:br>
                <a:rPr lang="is-IS" sz="1400" dirty="0"/>
              </a:br>
              <a:r>
                <a:rPr lang="is-IS" sz="1400" dirty="0" smtClean="0"/>
                <a:t> and reports</a:t>
              </a:r>
              <a:endParaRPr lang="en-US" sz="1400" dirty="0"/>
            </a:p>
          </p:txBody>
        </p:sp>
      </p:grpSp>
      <p:sp>
        <p:nvSpPr>
          <p:cNvPr id="4115" name="Rectangle 38"/>
          <p:cNvSpPr>
            <a:spLocks noChangeArrowheads="1"/>
          </p:cNvSpPr>
          <p:nvPr/>
        </p:nvSpPr>
        <p:spPr bwMode="auto">
          <a:xfrm>
            <a:off x="6653786" y="2180605"/>
            <a:ext cx="2017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is-IS" sz="1400" dirty="0"/>
              <a:t>Contents and Application</a:t>
            </a:r>
            <a:br>
              <a:rPr lang="is-IS" sz="1400" dirty="0"/>
            </a:br>
            <a:r>
              <a:rPr lang="is-IS" sz="1400" dirty="0"/>
              <a:t>thesis summaries</a:t>
            </a:r>
            <a:endParaRPr lang="en-US" sz="1400" dirty="0"/>
          </a:p>
        </p:txBody>
      </p:sp>
      <p:grpSp>
        <p:nvGrpSpPr>
          <p:cNvPr id="11" name="Group 10"/>
          <p:cNvGrpSpPr/>
          <p:nvPr/>
        </p:nvGrpSpPr>
        <p:grpSpPr>
          <a:xfrm>
            <a:off x="688523" y="3199136"/>
            <a:ext cx="7394385" cy="1025820"/>
            <a:chOff x="688523" y="2786063"/>
            <a:chExt cx="7394385" cy="1025820"/>
          </a:xfrm>
        </p:grpSpPr>
        <p:grpSp>
          <p:nvGrpSpPr>
            <p:cNvPr id="4105" name="Group 26"/>
            <p:cNvGrpSpPr>
              <a:grpSpLocks/>
            </p:cNvGrpSpPr>
            <p:nvPr/>
          </p:nvGrpSpPr>
          <p:grpSpPr bwMode="auto">
            <a:xfrm>
              <a:off x="688523" y="2786063"/>
              <a:ext cx="2359475" cy="1008062"/>
              <a:chOff x="6592293" y="1666082"/>
              <a:chExt cx="2360351" cy="1007986"/>
            </a:xfrm>
          </p:grpSpPr>
          <p:pic>
            <p:nvPicPr>
              <p:cNvPr id="4138" name="Picture 11" descr="kopf2.jpg"/>
              <p:cNvPicPr>
                <a:picLocks noChangeAspect="1"/>
              </p:cNvPicPr>
              <p:nvPr/>
            </p:nvPicPr>
            <p:blipFill rotWithShape="1">
              <a:blip r:embed="rId6" cstate="print">
                <a:extLst>
                  <a:ext uri="{28A0092B-C50C-407E-A947-70E740481C1C}">
                    <a14:useLocalDpi xmlns:a14="http://schemas.microsoft.com/office/drawing/2010/main" val="0"/>
                  </a:ext>
                </a:extLst>
              </a:blip>
              <a:srcRect l="27715" t="9779" r="23448" b="17268"/>
              <a:stretch/>
            </p:blipFill>
            <p:spPr bwMode="auto">
              <a:xfrm>
                <a:off x="6592293" y="1666082"/>
                <a:ext cx="795925" cy="10079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39" name="Rectangle 21"/>
              <p:cNvSpPr>
                <a:spLocks noChangeArrowheads="1"/>
              </p:cNvSpPr>
              <p:nvPr/>
            </p:nvSpPr>
            <p:spPr bwMode="auto">
              <a:xfrm>
                <a:off x="7511224" y="1946660"/>
                <a:ext cx="1441420" cy="3693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dirty="0">
                    <a:solidFill>
                      <a:srgbClr val="800000"/>
                    </a:solidFill>
                  </a:rPr>
                  <a:t>Stephan Kopf</a:t>
                </a:r>
                <a:endParaRPr lang="en-US" dirty="0">
                  <a:solidFill>
                    <a:srgbClr val="800000"/>
                  </a:solidFill>
                </a:endParaRPr>
              </a:p>
            </p:txBody>
          </p:sp>
        </p:grpSp>
        <p:cxnSp>
          <p:nvCxnSpPr>
            <p:cNvPr id="31" name="Straight Connector 30"/>
            <p:cNvCxnSpPr/>
            <p:nvPr/>
          </p:nvCxnSpPr>
          <p:spPr>
            <a:xfrm>
              <a:off x="1885950" y="3463925"/>
              <a:ext cx="5402263"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116" name="Rectangle 39"/>
            <p:cNvSpPr>
              <a:spLocks noChangeArrowheads="1"/>
            </p:cNvSpPr>
            <p:nvPr/>
          </p:nvSpPr>
          <p:spPr bwMode="auto">
            <a:xfrm>
              <a:off x="6903396" y="3288008"/>
              <a:ext cx="1179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is-IS" sz="1400" dirty="0"/>
                <a:t>Calls for</a:t>
              </a:r>
            </a:p>
            <a:p>
              <a:pPr algn="r"/>
              <a:r>
                <a:rPr lang="is-IS" sz="1400" dirty="0"/>
                <a:t>Contributions</a:t>
              </a:r>
              <a:endParaRPr lang="en-US" sz="1400" dirty="0"/>
            </a:p>
          </p:txBody>
        </p:sp>
      </p:grpSp>
      <p:sp>
        <p:nvSpPr>
          <p:cNvPr id="4117" name="Rectangle 40"/>
          <p:cNvSpPr>
            <a:spLocks noChangeArrowheads="1"/>
          </p:cNvSpPr>
          <p:nvPr/>
        </p:nvSpPr>
        <p:spPr bwMode="auto">
          <a:xfrm>
            <a:off x="6078098" y="1622425"/>
            <a:ext cx="27352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is-IS" sz="1400" dirty="0"/>
              <a:t>Systems and HCI thesis summaries,</a:t>
            </a:r>
          </a:p>
          <a:p>
            <a:pPr algn="r"/>
            <a:r>
              <a:rPr lang="is-IS" sz="1400" dirty="0"/>
              <a:t>Records publication</a:t>
            </a:r>
            <a:endParaRPr lang="en-US" sz="1400" dirty="0"/>
          </a:p>
        </p:txBody>
      </p:sp>
      <p:sp>
        <p:nvSpPr>
          <p:cNvPr id="44" name="Rectangle 43"/>
          <p:cNvSpPr/>
          <p:nvPr/>
        </p:nvSpPr>
        <p:spPr>
          <a:xfrm>
            <a:off x="5869380" y="6167279"/>
            <a:ext cx="517691" cy="539174"/>
          </a:xfrm>
          <a:prstGeom prst="rect">
            <a:avLst/>
          </a:prstGeom>
          <a:solidFill>
            <a:schemeClr val="bg1"/>
          </a:solidFill>
          <a:ln>
            <a:solidFill>
              <a:schemeClr val="tx1"/>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29" name="Rectangle 46"/>
          <p:cNvSpPr>
            <a:spLocks noChangeArrowheads="1"/>
          </p:cNvSpPr>
          <p:nvPr/>
        </p:nvSpPr>
        <p:spPr bwMode="auto">
          <a:xfrm>
            <a:off x="6345890" y="6240980"/>
            <a:ext cx="1774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dirty="0"/>
              <a:t>Your name here?</a:t>
            </a:r>
            <a:endParaRPr lang="en-US" dirty="0"/>
          </a:p>
        </p:txBody>
      </p:sp>
      <p:sp>
        <p:nvSpPr>
          <p:cNvPr id="4130" name="Rectangle 48"/>
          <p:cNvSpPr>
            <a:spLocks noChangeArrowheads="1"/>
          </p:cNvSpPr>
          <p:nvPr/>
        </p:nvSpPr>
        <p:spPr bwMode="auto">
          <a:xfrm>
            <a:off x="3792007" y="1136650"/>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a:solidFill>
                  <a:srgbClr val="FF6600"/>
                </a:solidFill>
              </a:rPr>
              <a:t>2011</a:t>
            </a:r>
            <a:endParaRPr lang="en-US">
              <a:solidFill>
                <a:srgbClr val="FF6600"/>
              </a:solidFill>
            </a:endParaRPr>
          </a:p>
        </p:txBody>
      </p:sp>
      <p:sp>
        <p:nvSpPr>
          <p:cNvPr id="4131" name="Rectangle 49"/>
          <p:cNvSpPr>
            <a:spLocks noChangeArrowheads="1"/>
          </p:cNvSpPr>
          <p:nvPr/>
        </p:nvSpPr>
        <p:spPr bwMode="auto">
          <a:xfrm>
            <a:off x="5536670" y="1136650"/>
            <a:ext cx="65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a:solidFill>
                  <a:srgbClr val="FF6600"/>
                </a:solidFill>
              </a:rPr>
              <a:t>2012</a:t>
            </a:r>
            <a:endParaRPr lang="en-US">
              <a:solidFill>
                <a:srgbClr val="FF6600"/>
              </a:solidFill>
            </a:endParaRPr>
          </a:p>
        </p:txBody>
      </p:sp>
      <p:sp>
        <p:nvSpPr>
          <p:cNvPr id="4133" name="Rectangle 52"/>
          <p:cNvSpPr>
            <a:spLocks noChangeArrowheads="1"/>
          </p:cNvSpPr>
          <p:nvPr/>
        </p:nvSpPr>
        <p:spPr bwMode="auto">
          <a:xfrm>
            <a:off x="1825095" y="1136650"/>
            <a:ext cx="652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dirty="0">
                <a:solidFill>
                  <a:srgbClr val="FF6600"/>
                </a:solidFill>
              </a:rPr>
              <a:t>2010</a:t>
            </a:r>
            <a:endParaRPr lang="en-US" dirty="0">
              <a:solidFill>
                <a:srgbClr val="FF6600"/>
              </a:solidFill>
            </a:endParaRPr>
          </a:p>
        </p:txBody>
      </p:sp>
      <p:sp>
        <p:nvSpPr>
          <p:cNvPr id="49" name="Rectangle 37"/>
          <p:cNvSpPr>
            <a:spLocks noChangeArrowheads="1"/>
          </p:cNvSpPr>
          <p:nvPr/>
        </p:nvSpPr>
        <p:spPr bwMode="auto">
          <a:xfrm>
            <a:off x="6764565" y="5569982"/>
            <a:ext cx="1151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is-IS" sz="1400" dirty="0" smtClean="0"/>
              <a:t>Open  source </a:t>
            </a:r>
          </a:p>
          <a:p>
            <a:pPr algn="r"/>
            <a:r>
              <a:rPr lang="is-IS" sz="1400" dirty="0" smtClean="0"/>
              <a:t>column</a:t>
            </a:r>
            <a:endParaRPr lang="en-US" sz="1400" dirty="0"/>
          </a:p>
        </p:txBody>
      </p:sp>
      <p:grpSp>
        <p:nvGrpSpPr>
          <p:cNvPr id="10" name="Group 9"/>
          <p:cNvGrpSpPr/>
          <p:nvPr/>
        </p:nvGrpSpPr>
        <p:grpSpPr>
          <a:xfrm>
            <a:off x="4215938" y="2662003"/>
            <a:ext cx="4291142" cy="942156"/>
            <a:chOff x="4215938" y="4191903"/>
            <a:chExt cx="4291142" cy="942156"/>
          </a:xfrm>
        </p:grpSpPr>
        <p:cxnSp>
          <p:nvCxnSpPr>
            <p:cNvPr id="45" name="Straight Connector 44"/>
            <p:cNvCxnSpPr/>
            <p:nvPr/>
          </p:nvCxnSpPr>
          <p:spPr>
            <a:xfrm>
              <a:off x="4215938" y="5134059"/>
              <a:ext cx="3086966"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6" name="Rectangle 45"/>
            <p:cNvSpPr/>
            <p:nvPr/>
          </p:nvSpPr>
          <p:spPr bwMode="auto">
            <a:xfrm>
              <a:off x="5067332" y="4645270"/>
              <a:ext cx="1531188" cy="369332"/>
            </a:xfrm>
            <a:prstGeom prst="rect">
              <a:avLst/>
            </a:prstGeom>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dirty="0" err="1" smtClean="0">
                  <a:solidFill>
                    <a:srgbClr val="800000"/>
                  </a:solidFill>
                  <a:effectLst>
                    <a:outerShdw blurRad="50800" dist="38100" dir="2700000" algn="tl" rotWithShape="0">
                      <a:prstClr val="black">
                        <a:alpha val="40000"/>
                      </a:prstClr>
                    </a:outerShdw>
                  </a:effectLst>
                </a:rPr>
                <a:t>Pradeep</a:t>
              </a:r>
              <a:r>
                <a:rPr lang="en-US" dirty="0" smtClean="0">
                  <a:solidFill>
                    <a:srgbClr val="800000"/>
                  </a:solidFill>
                  <a:effectLst>
                    <a:outerShdw blurRad="50800" dist="38100" dir="2700000" algn="tl" rotWithShape="0">
                      <a:prstClr val="black">
                        <a:alpha val="40000"/>
                      </a:prstClr>
                    </a:outerShdw>
                  </a:effectLst>
                </a:rPr>
                <a:t> </a:t>
              </a:r>
              <a:r>
                <a:rPr lang="en-US" dirty="0" err="1">
                  <a:solidFill>
                    <a:srgbClr val="800000"/>
                  </a:solidFill>
                  <a:effectLst>
                    <a:outerShdw blurRad="50800" dist="38100" dir="2700000" algn="tl" rotWithShape="0">
                      <a:prstClr val="black">
                        <a:alpha val="40000"/>
                      </a:prstClr>
                    </a:outerShdw>
                  </a:effectLst>
                </a:rPr>
                <a:t>Atrey</a:t>
              </a:r>
              <a:endParaRPr lang="en-US" dirty="0">
                <a:solidFill>
                  <a:srgbClr val="800000"/>
                </a:solidFill>
                <a:effectLst>
                  <a:outerShdw blurRad="50800" dist="38100" dir="2700000" algn="tl" rotWithShape="0">
                    <a:prstClr val="black">
                      <a:alpha val="40000"/>
                    </a:prstClr>
                  </a:outerShdw>
                </a:effectLst>
                <a:latin typeface="+mn-lt"/>
                <a:ea typeface="+mn-ea"/>
                <a:cs typeface="+mn-cs"/>
              </a:endParaRPr>
            </a:p>
          </p:txBody>
        </p:sp>
        <p:sp>
          <p:nvSpPr>
            <p:cNvPr id="47" name="Rectangle 37"/>
            <p:cNvSpPr>
              <a:spLocks noChangeArrowheads="1"/>
            </p:cNvSpPr>
            <p:nvPr/>
          </p:nvSpPr>
          <p:spPr bwMode="auto">
            <a:xfrm>
              <a:off x="7017970" y="4798619"/>
              <a:ext cx="14891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sz="1400" dirty="0" smtClean="0"/>
                <a:t>Education column</a:t>
              </a:r>
              <a:endParaRPr lang="en-US" sz="1400" dirty="0"/>
            </a:p>
          </p:txBody>
        </p:sp>
        <p:pic>
          <p:nvPicPr>
            <p:cNvPr id="7" name="Picture 6" descr="pkatrey_homepage.JPG"/>
            <p:cNvPicPr>
              <a:picLocks noChangeAspect="1"/>
            </p:cNvPicPr>
            <p:nvPr/>
          </p:nvPicPr>
          <p:blipFill rotWithShape="1">
            <a:blip r:embed="rId7">
              <a:extLst>
                <a:ext uri="{28A0092B-C50C-407E-A947-70E740481C1C}">
                  <a14:useLocalDpi xmlns:a14="http://schemas.microsoft.com/office/drawing/2010/main" val="0"/>
                </a:ext>
              </a:extLst>
            </a:blip>
            <a:srcRect b="27220"/>
            <a:stretch/>
          </p:blipFill>
          <p:spPr>
            <a:xfrm>
              <a:off x="4302305" y="4191903"/>
              <a:ext cx="795629" cy="868596"/>
            </a:xfrm>
            <a:prstGeom prst="rect">
              <a:avLst/>
            </a:prstGeom>
            <a:ln>
              <a:solidFill>
                <a:srgbClr val="FFFFFF"/>
              </a:solidFill>
            </a:ln>
          </p:spPr>
        </p:pic>
      </p:grpSp>
      <p:pic>
        <p:nvPicPr>
          <p:cNvPr id="9" name="Picture 8" descr="ct2008.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6030" y="4662725"/>
            <a:ext cx="691953" cy="963479"/>
          </a:xfrm>
          <a:prstGeom prst="rect">
            <a:avLst/>
          </a:prstGeom>
          <a:ln>
            <a:solidFill>
              <a:srgbClr val="FFFFFF"/>
            </a:solidFill>
          </a:ln>
        </p:spPr>
      </p:pic>
      <p:cxnSp>
        <p:nvCxnSpPr>
          <p:cNvPr id="52" name="Straight Connector 51"/>
          <p:cNvCxnSpPr/>
          <p:nvPr/>
        </p:nvCxnSpPr>
        <p:spPr>
          <a:xfrm>
            <a:off x="4230629" y="5072273"/>
            <a:ext cx="2971230" cy="0"/>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53" name="Rectangle 37"/>
          <p:cNvSpPr>
            <a:spLocks noChangeArrowheads="1"/>
          </p:cNvSpPr>
          <p:nvPr/>
        </p:nvSpPr>
        <p:spPr bwMode="auto">
          <a:xfrm>
            <a:off x="7211098" y="4887786"/>
            <a:ext cx="12162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s-IS" sz="1400" dirty="0" smtClean="0"/>
              <a:t>MPEG column</a:t>
            </a:r>
            <a:endParaRPr lang="en-US" sz="1400" dirty="0"/>
          </a:p>
        </p:txBody>
      </p:sp>
      <p:sp>
        <p:nvSpPr>
          <p:cNvPr id="58" name="Rectangle 57"/>
          <p:cNvSpPr/>
          <p:nvPr/>
        </p:nvSpPr>
        <p:spPr bwMode="auto">
          <a:xfrm>
            <a:off x="4230629" y="5052521"/>
            <a:ext cx="1992853" cy="369332"/>
          </a:xfrm>
          <a:prstGeom prst="rect">
            <a:avLst/>
          </a:prstGeom>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dirty="0" smtClean="0">
                <a:solidFill>
                  <a:srgbClr val="800000"/>
                </a:solidFill>
                <a:effectLst>
                  <a:outerShdw blurRad="50800" dist="38100" dir="2700000" algn="tl" rotWithShape="0">
                    <a:prstClr val="black">
                      <a:alpha val="40000"/>
                    </a:prstClr>
                  </a:outerShdw>
                </a:effectLst>
              </a:rPr>
              <a:t>Christian </a:t>
            </a:r>
            <a:r>
              <a:rPr lang="en-US" dirty="0" err="1" smtClean="0">
                <a:solidFill>
                  <a:srgbClr val="800000"/>
                </a:solidFill>
                <a:effectLst>
                  <a:outerShdw blurRad="50800" dist="38100" dir="2700000" algn="tl" rotWithShape="0">
                    <a:prstClr val="black">
                      <a:alpha val="40000"/>
                    </a:prstClr>
                  </a:outerShdw>
                </a:effectLst>
              </a:rPr>
              <a:t>Timmerer</a:t>
            </a:r>
            <a:endParaRPr lang="en-US" dirty="0">
              <a:solidFill>
                <a:srgbClr val="800000"/>
              </a:solidFill>
              <a:effectLst>
                <a:outerShdw blurRad="50800" dist="38100" dir="2700000" algn="tl" rotWithShape="0">
                  <a:prstClr val="black">
                    <a:alpha val="40000"/>
                  </a:prstClr>
                </a:outerShdw>
              </a:effectLst>
              <a:latin typeface="+mn-lt"/>
              <a:ea typeface="+mn-ea"/>
              <a:cs typeface="+mn-cs"/>
            </a:endParaRPr>
          </a:p>
        </p:txBody>
      </p:sp>
      <p:pic>
        <p:nvPicPr>
          <p:cNvPr id="16" name="Picture 15" descr="pcesa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7606" y="5730633"/>
            <a:ext cx="748544" cy="959497"/>
          </a:xfrm>
          <a:prstGeom prst="rect">
            <a:avLst/>
          </a:prstGeom>
          <a:ln>
            <a:solidFill>
              <a:srgbClr val="FFFFFF"/>
            </a:solidFill>
          </a:ln>
        </p:spPr>
      </p:pic>
    </p:spTree>
    <p:extLst>
      <p:ext uri="{BB962C8B-B14F-4D97-AF65-F5344CB8AC3E}">
        <p14:creationId xmlns:p14="http://schemas.microsoft.com/office/powerpoint/2010/main" val="2244135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
            <a:ext cx="8229600" cy="744538"/>
          </a:xfrm>
        </p:spPr>
        <p:txBody>
          <a:bodyPr rtlCol="0">
            <a:noAutofit/>
          </a:bodyPr>
          <a:lstStyle/>
          <a:p>
            <a:pPr fontAlgn="auto">
              <a:spcAft>
                <a:spcPts val="0"/>
              </a:spcAft>
              <a:defRPr/>
            </a:pPr>
            <a:r>
              <a:rPr lang="en-US" sz="2800" b="1" dirty="0" smtClean="0">
                <a:solidFill>
                  <a:srgbClr val="BD1216"/>
                </a:solidFill>
                <a:latin typeface="Trebuchet MS"/>
                <a:ea typeface="+mj-ea"/>
                <a:cs typeface="Trebuchet MS"/>
              </a:rPr>
              <a:t>http://</a:t>
            </a:r>
            <a:r>
              <a:rPr lang="en-US" sz="4800" b="1" dirty="0" err="1" smtClean="0">
                <a:solidFill>
                  <a:schemeClr val="bg1">
                    <a:lumMod val="75000"/>
                  </a:schemeClr>
                </a:solidFill>
                <a:effectLst>
                  <a:outerShdw blurRad="76200" dist="38100" dir="2700000" algn="tl" rotWithShape="0">
                    <a:prstClr val="black">
                      <a:alpha val="40000"/>
                    </a:prstClr>
                  </a:outerShdw>
                </a:effectLst>
                <a:latin typeface="Trebuchet MS"/>
                <a:ea typeface="+mj-ea"/>
                <a:cs typeface="Trebuchet MS"/>
              </a:rPr>
              <a:t>sigmm</a:t>
            </a:r>
            <a:r>
              <a:rPr lang="en-US" sz="2800" b="1" dirty="0" err="1" smtClean="0">
                <a:solidFill>
                  <a:srgbClr val="AA0A0D"/>
                </a:solidFill>
                <a:latin typeface="Trebuchet MS"/>
                <a:ea typeface="+mj-ea"/>
                <a:cs typeface="Trebuchet MS"/>
              </a:rPr>
              <a:t>.org</a:t>
            </a:r>
            <a:r>
              <a:rPr lang="en-US" sz="2800" b="1" dirty="0" smtClean="0">
                <a:solidFill>
                  <a:srgbClr val="AA0A0D"/>
                </a:solidFill>
                <a:latin typeface="Trebuchet MS"/>
                <a:ea typeface="+mj-ea"/>
                <a:cs typeface="Trebuchet MS"/>
              </a:rPr>
              <a:t>/</a:t>
            </a:r>
            <a:r>
              <a:rPr lang="en-US" sz="4800" b="1" dirty="0" smtClean="0">
                <a:solidFill>
                  <a:srgbClr val="BFBFBF"/>
                </a:solidFill>
                <a:effectLst>
                  <a:outerShdw blurRad="76200" dist="38100" dir="2700000" algn="tl" rotWithShape="0">
                    <a:prstClr val="black">
                      <a:alpha val="40000"/>
                    </a:prstClr>
                  </a:outerShdw>
                </a:effectLst>
                <a:latin typeface="Trebuchet MS"/>
                <a:ea typeface="+mj-ea"/>
                <a:cs typeface="Trebuchet MS"/>
              </a:rPr>
              <a:t>records</a:t>
            </a:r>
            <a:endParaRPr lang="en-US" sz="2800" dirty="0">
              <a:solidFill>
                <a:srgbClr val="BFBFBF"/>
              </a:solidFill>
              <a:effectLst>
                <a:outerShdw blurRad="76200" dist="38100" dir="2700000" algn="tl" rotWithShape="0">
                  <a:prstClr val="black">
                    <a:alpha val="40000"/>
                  </a:prstClr>
                </a:outerShdw>
              </a:effectLst>
              <a:latin typeface="Trebuchet MS"/>
              <a:ea typeface="+mj-ea"/>
              <a:cs typeface="Trebuchet MS"/>
            </a:endParaRPr>
          </a:p>
        </p:txBody>
      </p:sp>
      <p:sp>
        <p:nvSpPr>
          <p:cNvPr id="48" name="Subtitle 2"/>
          <p:cNvSpPr txBox="1">
            <a:spLocks/>
          </p:cNvSpPr>
          <p:nvPr/>
        </p:nvSpPr>
        <p:spPr>
          <a:xfrm>
            <a:off x="810930" y="2004235"/>
            <a:ext cx="7634982" cy="42379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000" dirty="0" smtClean="0"/>
              <a:t>Publish:</a:t>
            </a:r>
            <a:endParaRPr lang="en-US" dirty="0"/>
          </a:p>
          <a:p>
            <a:pPr marL="0" indent="0" algn="ctr">
              <a:buNone/>
            </a:pPr>
            <a:r>
              <a:rPr lang="en-US" dirty="0" smtClean="0"/>
              <a:t>http://</a:t>
            </a:r>
            <a:r>
              <a:rPr lang="en-US" dirty="0" err="1" smtClean="0"/>
              <a:t>sigmm.org</a:t>
            </a:r>
            <a:r>
              <a:rPr lang="en-US" dirty="0" smtClean="0"/>
              <a:t>/records/</a:t>
            </a:r>
            <a:r>
              <a:rPr lang="en-US" dirty="0" err="1" smtClean="0"/>
              <a:t>contribute.html</a:t>
            </a:r>
            <a:endParaRPr lang="en-US" dirty="0" smtClean="0"/>
          </a:p>
          <a:p>
            <a:pPr marL="0" indent="0" algn="ctr">
              <a:buNone/>
            </a:pPr>
            <a:r>
              <a:rPr lang="en-US" dirty="0" err="1" smtClean="0"/>
              <a:t>mailto:enews</a:t>
            </a:r>
            <a:r>
              <a:rPr lang="en-US" dirty="0" err="1"/>
              <a:t>-contributions@</a:t>
            </a:r>
            <a:r>
              <a:rPr lang="en-US" dirty="0" err="1" smtClean="0"/>
              <a:t>sigmm.org</a:t>
            </a:r>
            <a:endParaRPr lang="en-US" dirty="0" smtClean="0"/>
          </a:p>
          <a:p>
            <a:pPr marL="0" indent="0" algn="ctr">
              <a:buNone/>
            </a:pPr>
            <a:endParaRPr lang="en-US" dirty="0" smtClean="0"/>
          </a:p>
          <a:p>
            <a:pPr marL="0" indent="0" algn="ctr">
              <a:buNone/>
            </a:pPr>
            <a:endParaRPr lang="en-US" dirty="0"/>
          </a:p>
          <a:p>
            <a:pPr marL="0" indent="0" algn="ctr">
              <a:buNone/>
            </a:pPr>
            <a:r>
              <a:rPr lang="en-US" sz="2600" dirty="0" smtClean="0"/>
              <a:t>Join the editor team:</a:t>
            </a:r>
          </a:p>
          <a:p>
            <a:pPr marL="0" indent="0" algn="ctr">
              <a:buNone/>
            </a:pPr>
            <a:r>
              <a:rPr lang="en-US" sz="2600" dirty="0" smtClean="0"/>
              <a:t>report from your multimedia community</a:t>
            </a:r>
          </a:p>
          <a:p>
            <a:pPr marL="0" indent="0" algn="ctr">
              <a:buNone/>
            </a:pPr>
            <a:r>
              <a:rPr lang="en-US" sz="2600" dirty="0" smtClean="0"/>
              <a:t>propose new columns</a:t>
            </a:r>
          </a:p>
          <a:p>
            <a:pPr marL="0" indent="0" algn="ctr">
              <a:buNone/>
            </a:pPr>
            <a:r>
              <a:rPr lang="en-US" sz="2600" dirty="0" smtClean="0"/>
              <a:t>improve the Records’ look and feel</a:t>
            </a:r>
          </a:p>
        </p:txBody>
      </p:sp>
    </p:spTree>
    <p:extLst>
      <p:ext uri="{BB962C8B-B14F-4D97-AF65-F5344CB8AC3E}">
        <p14:creationId xmlns:p14="http://schemas.microsoft.com/office/powerpoint/2010/main" val="4235409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209800"/>
          </a:xfrm>
        </p:spPr>
        <p:txBody>
          <a:bodyPr>
            <a:normAutofit/>
          </a:bodyPr>
          <a:lstStyle/>
          <a:p>
            <a:r>
              <a:rPr lang="en-US" dirty="0" smtClean="0"/>
              <a:t>SIGMM </a:t>
            </a:r>
            <a:br>
              <a:rPr lang="en-US" dirty="0" smtClean="0"/>
            </a:br>
            <a:r>
              <a:rPr lang="en-US" dirty="0" smtClean="0"/>
              <a:t>Educational </a:t>
            </a:r>
            <a:r>
              <a:rPr lang="en-US" dirty="0" smtClean="0"/>
              <a:t>Initiatives Report</a:t>
            </a:r>
            <a:br>
              <a:rPr lang="en-US" dirty="0" smtClean="0"/>
            </a:br>
            <a:endParaRPr lang="en-US" dirty="0"/>
          </a:p>
        </p:txBody>
      </p:sp>
      <p:sp>
        <p:nvSpPr>
          <p:cNvPr id="3" name="Subtitle 2"/>
          <p:cNvSpPr>
            <a:spLocks noGrp="1"/>
          </p:cNvSpPr>
          <p:nvPr>
            <p:ph type="subTitle" idx="1"/>
          </p:nvPr>
        </p:nvSpPr>
        <p:spPr>
          <a:xfrm>
            <a:off x="1042910" y="3276600"/>
            <a:ext cx="7415290" cy="3095988"/>
          </a:xfrm>
        </p:spPr>
        <p:txBody>
          <a:bodyPr>
            <a:normAutofit fontScale="92500" lnSpcReduction="20000"/>
          </a:bodyPr>
          <a:lstStyle/>
          <a:p>
            <a:pPr algn="l"/>
            <a:endParaRPr lang="en-US" sz="2800" i="1" dirty="0" smtClean="0">
              <a:solidFill>
                <a:schemeClr val="tx1"/>
              </a:solidFill>
            </a:endParaRPr>
          </a:p>
          <a:p>
            <a:pPr algn="l"/>
            <a:endParaRPr lang="en-US" sz="2800" i="1" dirty="0">
              <a:solidFill>
                <a:schemeClr val="tx1"/>
              </a:solidFill>
            </a:endParaRPr>
          </a:p>
          <a:p>
            <a:pPr algn="l"/>
            <a:endParaRPr lang="en-US" sz="2800" i="1" dirty="0" smtClean="0">
              <a:solidFill>
                <a:schemeClr val="tx1"/>
              </a:solidFill>
            </a:endParaRPr>
          </a:p>
          <a:p>
            <a:pPr algn="l"/>
            <a:endParaRPr lang="en-US" sz="2800" i="1" dirty="0">
              <a:solidFill>
                <a:schemeClr val="tx1"/>
              </a:solidFill>
            </a:endParaRPr>
          </a:p>
          <a:p>
            <a:pPr algn="l"/>
            <a:endParaRPr lang="en-US" sz="2800" i="1" dirty="0" smtClean="0">
              <a:solidFill>
                <a:schemeClr val="tx1"/>
              </a:solidFill>
            </a:endParaRPr>
          </a:p>
          <a:p>
            <a:pPr algn="l"/>
            <a:endParaRPr lang="en-US" sz="2800" i="1" dirty="0">
              <a:solidFill>
                <a:schemeClr val="tx1"/>
              </a:solidFill>
            </a:endParaRPr>
          </a:p>
          <a:p>
            <a:pPr algn="l"/>
            <a:r>
              <a:rPr lang="en-US" sz="2800" i="1" dirty="0" smtClean="0">
                <a:solidFill>
                  <a:schemeClr val="tx1"/>
                </a:solidFill>
              </a:rPr>
              <a:t>To </a:t>
            </a:r>
            <a:r>
              <a:rPr lang="en-US" sz="2800" i="1" dirty="0" smtClean="0">
                <a:solidFill>
                  <a:schemeClr val="tx1"/>
                </a:solidFill>
              </a:rPr>
              <a:t>increase awareness of educational activities around SIGMM community</a:t>
            </a:r>
            <a:endParaRPr lang="en-US" sz="2800" i="1" dirty="0">
              <a:solidFill>
                <a:schemeClr val="tx1"/>
              </a:solidFill>
            </a:endParaRPr>
          </a:p>
        </p:txBody>
      </p:sp>
      <p:sp>
        <p:nvSpPr>
          <p:cNvPr id="5" name="Subtitle 2"/>
          <p:cNvSpPr txBox="1">
            <a:spLocks/>
          </p:cNvSpPr>
          <p:nvPr/>
        </p:nvSpPr>
        <p:spPr>
          <a:xfrm>
            <a:off x="1042910" y="3276600"/>
            <a:ext cx="7415290" cy="30742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400" i="1" dirty="0" err="1" smtClean="0">
                <a:solidFill>
                  <a:schemeClr val="tx1"/>
                </a:solidFill>
              </a:rPr>
              <a:t>Ooi</a:t>
            </a:r>
            <a:r>
              <a:rPr lang="en-US" sz="4400" i="1" dirty="0" smtClean="0">
                <a:solidFill>
                  <a:schemeClr val="tx1"/>
                </a:solidFill>
              </a:rPr>
              <a:t> Wei Tsang, Education Editor</a:t>
            </a:r>
            <a:endParaRPr lang="en-US" sz="4400" i="1" dirty="0" smtClean="0">
              <a:solidFill>
                <a:schemeClr val="tx1"/>
              </a:solidFill>
            </a:endParaRPr>
          </a:p>
          <a:p>
            <a:pPr algn="l"/>
            <a:endParaRPr lang="en-US" sz="2800" i="1" dirty="0">
              <a:solidFill>
                <a:schemeClr val="tx1"/>
              </a:solidFill>
            </a:endParaRPr>
          </a:p>
          <a:p>
            <a:pPr algn="l"/>
            <a:r>
              <a:rPr lang="en-US" sz="2800" i="1" dirty="0" smtClean="0">
                <a:solidFill>
                  <a:schemeClr val="tx1"/>
                </a:solidFill>
              </a:rPr>
              <a:t>To </a:t>
            </a:r>
            <a:r>
              <a:rPr lang="en-US" sz="2800" i="1" dirty="0" smtClean="0">
                <a:solidFill>
                  <a:schemeClr val="tx1"/>
                </a:solidFill>
              </a:rPr>
              <a:t>promote sharing of educational information and resources in the SIGMM community</a:t>
            </a:r>
            <a:endParaRPr lang="en-US" sz="2800" i="1" dirty="0">
              <a:solidFill>
                <a:schemeClr val="tx1"/>
              </a:solidFill>
            </a:endParaRPr>
          </a:p>
        </p:txBody>
      </p:sp>
    </p:spTree>
    <p:extLst>
      <p:ext uri="{BB962C8B-B14F-4D97-AF65-F5344CB8AC3E}">
        <p14:creationId xmlns:p14="http://schemas.microsoft.com/office/powerpoint/2010/main" val="1859699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Web Portal</a:t>
            </a:r>
            <a:endParaRPr lang="en-US" b="1" dirty="0"/>
          </a:p>
        </p:txBody>
      </p:sp>
      <p:sp>
        <p:nvSpPr>
          <p:cNvPr id="3" name="Subtitle 2"/>
          <p:cNvSpPr>
            <a:spLocks noGrp="1"/>
          </p:cNvSpPr>
          <p:nvPr>
            <p:ph idx="1"/>
          </p:nvPr>
        </p:nvSpPr>
        <p:spPr/>
        <p:txBody>
          <a:bodyPr/>
          <a:lstStyle/>
          <a:p>
            <a:r>
              <a:rPr lang="en-US" dirty="0" smtClean="0"/>
              <a:t>Information about MM-related programs, courses, textbooks, A/V materials</a:t>
            </a:r>
          </a:p>
          <a:p>
            <a:endParaRPr lang="en-US" dirty="0" smtClean="0"/>
          </a:p>
          <a:p>
            <a:r>
              <a:rPr lang="en-US" b="1" dirty="0" smtClean="0"/>
              <a:t>New </a:t>
            </a:r>
            <a:r>
              <a:rPr lang="en-US" dirty="0" smtClean="0"/>
              <a:t>section: Software you can use for teaching MM-related courses</a:t>
            </a:r>
          </a:p>
          <a:p>
            <a:endParaRPr lang="en-US" dirty="0"/>
          </a:p>
          <a:p>
            <a:r>
              <a:rPr lang="en-US" dirty="0" smtClean="0"/>
              <a:t>Next: new section on demos</a:t>
            </a:r>
            <a:endParaRPr lang="en-US" dirty="0"/>
          </a:p>
        </p:txBody>
      </p:sp>
    </p:spTree>
    <p:extLst>
      <p:ext uri="{BB962C8B-B14F-4D97-AF65-F5344CB8AC3E}">
        <p14:creationId xmlns:p14="http://schemas.microsoft.com/office/powerpoint/2010/main" val="2696869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Column in SIGMM Records</a:t>
            </a:r>
            <a:endParaRPr lang="en-US" b="1" dirty="0"/>
          </a:p>
        </p:txBody>
      </p:sp>
      <p:sp>
        <p:nvSpPr>
          <p:cNvPr id="3" name="Subtitle 2"/>
          <p:cNvSpPr>
            <a:spLocks noGrp="1"/>
          </p:cNvSpPr>
          <p:nvPr>
            <p:ph idx="1"/>
          </p:nvPr>
        </p:nvSpPr>
        <p:spPr/>
        <p:txBody>
          <a:bodyPr/>
          <a:lstStyle/>
          <a:p>
            <a:r>
              <a:rPr lang="en-US" dirty="0" smtClean="0"/>
              <a:t>New column highlighting education-related activities around the community.</a:t>
            </a:r>
          </a:p>
          <a:p>
            <a:endParaRPr lang="en-US" dirty="0"/>
          </a:p>
          <a:p>
            <a:r>
              <a:rPr lang="en-US" dirty="0" smtClean="0"/>
              <a:t>Featured four courses and one textbook so far.</a:t>
            </a:r>
          </a:p>
          <a:p>
            <a:endParaRPr lang="en-US" dirty="0"/>
          </a:p>
          <a:p>
            <a:r>
              <a:rPr lang="en-US" dirty="0" smtClean="0"/>
              <a:t>Current column editor: </a:t>
            </a:r>
            <a:r>
              <a:rPr lang="en-US" dirty="0" err="1" smtClean="0"/>
              <a:t>Pradeep</a:t>
            </a:r>
            <a:r>
              <a:rPr lang="en-US" dirty="0" smtClean="0"/>
              <a:t> </a:t>
            </a:r>
            <a:r>
              <a:rPr lang="en-US" dirty="0" err="1" smtClean="0"/>
              <a:t>Atrey</a:t>
            </a:r>
            <a:r>
              <a:rPr lang="en-US" dirty="0" smtClean="0"/>
              <a:t> (University of Winnipeg)</a:t>
            </a:r>
          </a:p>
        </p:txBody>
      </p:sp>
    </p:spTree>
    <p:extLst>
      <p:ext uri="{BB962C8B-B14F-4D97-AF65-F5344CB8AC3E}">
        <p14:creationId xmlns:p14="http://schemas.microsoft.com/office/powerpoint/2010/main" val="1809233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Software</a:t>
            </a:r>
            <a:endParaRPr lang="en-US" b="1" dirty="0"/>
          </a:p>
        </p:txBody>
      </p:sp>
      <p:sp>
        <p:nvSpPr>
          <p:cNvPr id="3" name="Subtitle 2"/>
          <p:cNvSpPr>
            <a:spLocks noGrp="1"/>
          </p:cNvSpPr>
          <p:nvPr>
            <p:ph idx="1"/>
          </p:nvPr>
        </p:nvSpPr>
        <p:spPr/>
        <p:txBody>
          <a:bodyPr/>
          <a:lstStyle/>
          <a:p>
            <a:r>
              <a:rPr lang="en-US" dirty="0" smtClean="0"/>
              <a:t>The OSSC competition this year includes call for educational software used to teach MM-related courses.</a:t>
            </a:r>
          </a:p>
          <a:p>
            <a:endParaRPr lang="en-US" dirty="0"/>
          </a:p>
          <a:p>
            <a:r>
              <a:rPr lang="en-US" dirty="0" smtClean="0"/>
              <a:t>Out of 14 accepted entries, 5 have been used in teaching as assignments/projects</a:t>
            </a:r>
            <a:endParaRPr lang="en-US" dirty="0"/>
          </a:p>
        </p:txBody>
      </p:sp>
    </p:spTree>
    <p:extLst>
      <p:ext uri="{BB962C8B-B14F-4D97-AF65-F5344CB8AC3E}">
        <p14:creationId xmlns:p14="http://schemas.microsoft.com/office/powerpoint/2010/main" val="278050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rmAutofit/>
          </a:bodyPr>
          <a:lstStyle/>
          <a:p>
            <a:r>
              <a:rPr lang="en-US" dirty="0" smtClean="0"/>
              <a:t>SIGMM-sponsored Venues</a:t>
            </a:r>
            <a:endParaRPr lang="en-US" dirty="0"/>
          </a:p>
        </p:txBody>
      </p:sp>
      <p:sp>
        <p:nvSpPr>
          <p:cNvPr id="3" name="Content Placeholder 2"/>
          <p:cNvSpPr>
            <a:spLocks noGrp="1"/>
          </p:cNvSpPr>
          <p:nvPr>
            <p:ph sz="quarter" idx="1"/>
          </p:nvPr>
        </p:nvSpPr>
        <p:spPr>
          <a:xfrm>
            <a:off x="914400" y="1447800"/>
            <a:ext cx="7772400" cy="5410200"/>
          </a:xfrm>
        </p:spPr>
        <p:txBody>
          <a:bodyPr>
            <a:normAutofit/>
          </a:bodyPr>
          <a:lstStyle/>
          <a:p>
            <a:pPr lvl="0"/>
            <a:r>
              <a:rPr lang="en-US" sz="3200" b="1" i="1" dirty="0" smtClean="0"/>
              <a:t>ACM Multimedia 2010 (Florence) </a:t>
            </a:r>
          </a:p>
          <a:p>
            <a:pPr lvl="1"/>
            <a:r>
              <a:rPr lang="en-US" sz="2800" b="1" dirty="0">
                <a:solidFill>
                  <a:srgbClr val="FF0000"/>
                </a:solidFill>
              </a:rPr>
              <a:t>R</a:t>
            </a:r>
            <a:r>
              <a:rPr lang="en-US" sz="2800" b="1" dirty="0" smtClean="0">
                <a:solidFill>
                  <a:srgbClr val="FF0000"/>
                </a:solidFill>
              </a:rPr>
              <a:t>ecord attendance </a:t>
            </a:r>
          </a:p>
          <a:p>
            <a:pPr lvl="1"/>
            <a:r>
              <a:rPr lang="en-US" sz="2800" dirty="0" smtClean="0"/>
              <a:t>ACM Open Source Software Competition</a:t>
            </a:r>
          </a:p>
          <a:p>
            <a:pPr lvl="1"/>
            <a:r>
              <a:rPr lang="en-US" sz="2800" dirty="0" smtClean="0"/>
              <a:t>Multimedia Grand Challenge</a:t>
            </a:r>
          </a:p>
          <a:p>
            <a:pPr lvl="1"/>
            <a:r>
              <a:rPr lang="en-US" sz="2800" dirty="0" smtClean="0"/>
              <a:t>Highly successful digital art exhibition</a:t>
            </a:r>
          </a:p>
          <a:p>
            <a:pPr lvl="1"/>
            <a:r>
              <a:rPr lang="en-US" sz="2800" dirty="0" smtClean="0"/>
              <a:t>Very interesting keynotes – </a:t>
            </a:r>
            <a:r>
              <a:rPr lang="en-US" sz="2800" dirty="0" err="1" smtClean="0"/>
              <a:t>Shah@Florida</a:t>
            </a:r>
            <a:r>
              <a:rPr lang="en-US" sz="2800" dirty="0" smtClean="0"/>
              <a:t> and </a:t>
            </a:r>
            <a:r>
              <a:rPr lang="en-US" sz="2800" dirty="0" err="1" smtClean="0"/>
              <a:t>Watts@Yahoo</a:t>
            </a:r>
            <a:r>
              <a:rPr lang="en-US" sz="2800" dirty="0" smtClean="0"/>
              <a:t>!</a:t>
            </a:r>
          </a:p>
          <a:p>
            <a:pPr lvl="0"/>
            <a:r>
              <a:rPr lang="en-US" sz="2800" b="1" i="1" dirty="0" smtClean="0"/>
              <a:t>ACM ICMR 2011: </a:t>
            </a:r>
          </a:p>
          <a:p>
            <a:pPr lvl="1"/>
            <a:r>
              <a:rPr lang="en-US" sz="2800" dirty="0" smtClean="0"/>
              <a:t>First time held in April,  2011, Trento, Italy</a:t>
            </a:r>
          </a:p>
          <a:p>
            <a:pPr lvl="1"/>
            <a:r>
              <a:rPr lang="en-US" sz="2800" dirty="0" smtClean="0"/>
              <a:t>Merger of CIVR and MIR conferences</a:t>
            </a:r>
          </a:p>
          <a:p>
            <a:pPr lvl="1"/>
            <a:r>
              <a:rPr lang="en-US" sz="2800" b="1" dirty="0" smtClean="0">
                <a:solidFill>
                  <a:srgbClr val="FF0000"/>
                </a:solidFill>
              </a:rPr>
              <a:t>Practitioner Day !!</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dirty="0" smtClean="0">
                <a:solidFill>
                  <a:srgbClr val="000000"/>
                </a:solidFill>
                <a:latin typeface="Andale Mono"/>
                <a:cs typeface="Andale Mono"/>
              </a:rPr>
              <a:t>education@sigmm.org</a:t>
            </a:r>
            <a:endParaRPr lang="en-US" sz="4400" dirty="0">
              <a:solidFill>
                <a:srgbClr val="000000"/>
              </a:solidFill>
              <a:latin typeface="Andale Mono"/>
              <a:cs typeface="Andale Mono"/>
            </a:endParaRPr>
          </a:p>
          <a:p>
            <a:pPr marL="0" indent="0" algn="ctr">
              <a:buNone/>
            </a:pPr>
            <a:r>
              <a:rPr lang="en-US" sz="4400" dirty="0" err="1" smtClean="0">
                <a:latin typeface="Andale Mono"/>
                <a:cs typeface="Andale Mono"/>
              </a:rPr>
              <a:t>www.sigmm.org</a:t>
            </a:r>
            <a:r>
              <a:rPr lang="en-US" sz="4400" dirty="0" smtClean="0">
                <a:latin typeface="Andale Mono"/>
                <a:cs typeface="Andale Mono"/>
              </a:rPr>
              <a:t>/Education</a:t>
            </a:r>
            <a:endParaRPr lang="en-US" sz="4400" dirty="0">
              <a:latin typeface="Andale Mono"/>
              <a:cs typeface="Andale Mono"/>
            </a:endParaRPr>
          </a:p>
        </p:txBody>
      </p:sp>
    </p:spTree>
    <p:extLst>
      <p:ext uri="{BB962C8B-B14F-4D97-AF65-F5344CB8AC3E}">
        <p14:creationId xmlns:p14="http://schemas.microsoft.com/office/powerpoint/2010/main" val="3020244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pPr>
              <a:defRPr/>
            </a:pPr>
            <a:r>
              <a:rPr lang="en-CA" sz="4400" dirty="0" smtClean="0"/>
              <a:t>SIGMM History Preservation</a:t>
            </a:r>
            <a:endParaRPr lang="en-CA" sz="4400" dirty="0"/>
          </a:p>
        </p:txBody>
      </p:sp>
      <p:sp>
        <p:nvSpPr>
          <p:cNvPr id="13315" name="Content Placeholder 2"/>
          <p:cNvSpPr>
            <a:spLocks noGrp="1"/>
          </p:cNvSpPr>
          <p:nvPr>
            <p:ph sz="quarter" idx="1"/>
          </p:nvPr>
        </p:nvSpPr>
        <p:spPr>
          <a:xfrm>
            <a:off x="304800" y="1085850"/>
            <a:ext cx="8839199" cy="5467350"/>
          </a:xfrm>
        </p:spPr>
        <p:txBody>
          <a:bodyPr>
            <a:normAutofit/>
          </a:bodyPr>
          <a:lstStyle/>
          <a:p>
            <a:r>
              <a:rPr lang="en-CA" dirty="0" smtClean="0"/>
              <a:t>Goal: </a:t>
            </a:r>
          </a:p>
          <a:p>
            <a:pPr lvl="1"/>
            <a:r>
              <a:rPr lang="en-US" dirty="0" smtClean="0"/>
              <a:t>Preserve the history of all conferences/workshops organized by ACM SIGMM</a:t>
            </a:r>
          </a:p>
          <a:p>
            <a:r>
              <a:rPr lang="en-US" dirty="0" smtClean="0"/>
              <a:t>Mechanism:</a:t>
            </a:r>
          </a:p>
          <a:p>
            <a:pPr lvl="1"/>
            <a:r>
              <a:rPr lang="en-US" dirty="0" smtClean="0"/>
              <a:t>Create archive for information about all past events</a:t>
            </a:r>
          </a:p>
          <a:p>
            <a:pPr lvl="1"/>
            <a:r>
              <a:rPr lang="en-US" dirty="0" smtClean="0"/>
              <a:t>Archive contains: </a:t>
            </a:r>
          </a:p>
          <a:p>
            <a:pPr lvl="2"/>
            <a:r>
              <a:rPr lang="en-US" dirty="0" smtClean="0"/>
              <a:t>Cached copy of event’s web site</a:t>
            </a:r>
          </a:p>
          <a:p>
            <a:pPr lvl="2"/>
            <a:r>
              <a:rPr lang="en-US" dirty="0" smtClean="0"/>
              <a:t>Date/place and general chair(s)</a:t>
            </a:r>
          </a:p>
          <a:p>
            <a:pPr lvl="1"/>
            <a:r>
              <a:rPr lang="en-US" dirty="0" smtClean="0"/>
              <a:t>Committee: </a:t>
            </a:r>
          </a:p>
          <a:p>
            <a:pPr lvl="2"/>
            <a:r>
              <a:rPr lang="en-US" b="1" dirty="0" smtClean="0">
                <a:sym typeface="Wingdings" pitchFamily="2" charset="2"/>
              </a:rPr>
              <a:t>Mohamed </a:t>
            </a:r>
            <a:r>
              <a:rPr lang="en-US" b="1" dirty="0" err="1" smtClean="0">
                <a:sym typeface="Wingdings" pitchFamily="2" charset="2"/>
              </a:rPr>
              <a:t>Hefeeda</a:t>
            </a:r>
            <a:r>
              <a:rPr lang="en-US" b="1" dirty="0" smtClean="0">
                <a:sym typeface="Wingdings" pitchFamily="2" charset="2"/>
              </a:rPr>
              <a:t>, Cheng-</a:t>
            </a:r>
            <a:r>
              <a:rPr lang="en-US" b="1" dirty="0" err="1" smtClean="0">
                <a:sym typeface="Wingdings" pitchFamily="2" charset="2"/>
              </a:rPr>
              <a:t>Hsin</a:t>
            </a:r>
            <a:r>
              <a:rPr lang="en-US" b="1" dirty="0" smtClean="0">
                <a:sym typeface="Wingdings" pitchFamily="2" charset="2"/>
              </a:rPr>
              <a:t> Hsu, and Ahmed </a:t>
            </a:r>
            <a:r>
              <a:rPr lang="en-US" b="1" dirty="0" err="1" smtClean="0">
                <a:sym typeface="Wingdings" pitchFamily="2" charset="2"/>
              </a:rPr>
              <a:t>Hamza</a:t>
            </a:r>
            <a:endParaRPr lang="en-US" b="1" dirty="0" smtClean="0">
              <a:sym typeface="Wingdings" pitchFamily="2" charset="2"/>
            </a:endParaRPr>
          </a:p>
          <a:p>
            <a:pPr lvl="1"/>
            <a:r>
              <a:rPr lang="en-US" dirty="0">
                <a:solidFill>
                  <a:srgbClr val="FF0000"/>
                </a:solidFill>
              </a:rPr>
              <a:t>New URL:  http://</a:t>
            </a:r>
            <a:r>
              <a:rPr lang="en-US" dirty="0" err="1">
                <a:solidFill>
                  <a:srgbClr val="FF0000"/>
                </a:solidFill>
              </a:rPr>
              <a:t>www.sigmm.org</a:t>
            </a:r>
            <a:r>
              <a:rPr lang="en-US" dirty="0">
                <a:solidFill>
                  <a:srgbClr val="FF0000"/>
                </a:solidFill>
              </a:rPr>
              <a:t>/Preservation/history-archives</a:t>
            </a:r>
          </a:p>
          <a:p>
            <a:pPr lvl="2"/>
            <a:r>
              <a:rPr lang="en-US" dirty="0" smtClean="0">
                <a:solidFill>
                  <a:srgbClr val="FF0000"/>
                </a:solidFill>
              </a:rPr>
              <a:t>Issue: We no longer have </a:t>
            </a:r>
            <a:r>
              <a:rPr lang="en-US" dirty="0" err="1" smtClean="0">
                <a:solidFill>
                  <a:srgbClr val="FF0000"/>
                </a:solidFill>
              </a:rPr>
              <a:t>sftp</a:t>
            </a:r>
            <a:r>
              <a:rPr lang="en-US" dirty="0" smtClean="0">
                <a:solidFill>
                  <a:srgbClr val="FF0000"/>
                </a:solidFill>
              </a:rPr>
              <a:t> access at the new Web server </a:t>
            </a:r>
          </a:p>
          <a:p>
            <a:pPr lvl="2"/>
            <a:r>
              <a:rPr lang="en-US" dirty="0" err="1" smtClean="0">
                <a:solidFill>
                  <a:srgbClr val="FF0000"/>
                </a:solidFill>
                <a:sym typeface="Wingdings"/>
              </a:rPr>
              <a:t>Myunghoon</a:t>
            </a:r>
            <a:r>
              <a:rPr lang="en-US" dirty="0" smtClean="0">
                <a:solidFill>
                  <a:srgbClr val="FF0000"/>
                </a:solidFill>
                <a:sym typeface="Wingdings"/>
              </a:rPr>
              <a:t> uploaded files for us, which incurred overhead</a:t>
            </a:r>
            <a:endParaRPr lang="en-CA" dirty="0" smtClean="0">
              <a:solidFill>
                <a:srgbClr val="FF0000"/>
              </a:solidFill>
            </a:endParaRPr>
          </a:p>
        </p:txBody>
      </p:sp>
      <p:sp>
        <p:nvSpPr>
          <p:cNvPr id="4" name="Slide Number Placeholder 5"/>
          <p:cNvSpPr>
            <a:spLocks noGrp="1"/>
          </p:cNvSpPr>
          <p:nvPr>
            <p:ph type="sldNum" sz="quarter" idx="10"/>
          </p:nvPr>
        </p:nvSpPr>
        <p:spPr>
          <a:xfrm>
            <a:off x="6553200" y="6400800"/>
            <a:ext cx="1905000" cy="457200"/>
          </a:xfrm>
          <a:noFill/>
        </p:spPr>
        <p:txBody>
          <a:bodyPr/>
          <a:lstStyle/>
          <a:p>
            <a:fld id="{0E10D5E6-B5E3-4277-B939-3B3379B8745B}" type="slidenum">
              <a:rPr lang="en-US" smtClean="0">
                <a:latin typeface="Arial" charset="0"/>
              </a:rPr>
              <a:pPr/>
              <a:t>51</a:t>
            </a:fld>
            <a:endParaRPr lang="en-US" dirty="0" smtClean="0">
              <a:latin typeface="Arial" charset="0"/>
            </a:endParaRPr>
          </a:p>
        </p:txBody>
      </p:sp>
    </p:spTree>
    <p:extLst>
      <p:ext uri="{BB962C8B-B14F-4D97-AF65-F5344CB8AC3E}">
        <p14:creationId xmlns:p14="http://schemas.microsoft.com/office/powerpoint/2010/main" val="725004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45" y="193800"/>
            <a:ext cx="8406884" cy="568325"/>
          </a:xfrm>
        </p:spPr>
        <p:txBody>
          <a:bodyPr>
            <a:normAutofit fontScale="90000"/>
          </a:bodyPr>
          <a:lstStyle/>
          <a:p>
            <a:pPr>
              <a:defRPr/>
            </a:pPr>
            <a:r>
              <a:rPr lang="en-CA" sz="4400" dirty="0" smtClean="0"/>
              <a:t>Currently Archived Conferences</a:t>
            </a:r>
            <a:endParaRPr lang="en-CA" sz="4400" dirty="0"/>
          </a:p>
        </p:txBody>
      </p:sp>
      <p:sp>
        <p:nvSpPr>
          <p:cNvPr id="15363" name="Content Placeholder 2"/>
          <p:cNvSpPr>
            <a:spLocks noGrp="1"/>
          </p:cNvSpPr>
          <p:nvPr>
            <p:ph sz="quarter" idx="1"/>
          </p:nvPr>
        </p:nvSpPr>
        <p:spPr>
          <a:xfrm>
            <a:off x="695325" y="897975"/>
            <a:ext cx="8110538" cy="5213391"/>
          </a:xfrm>
        </p:spPr>
        <p:txBody>
          <a:bodyPr/>
          <a:lstStyle/>
          <a:p>
            <a:r>
              <a:rPr lang="en-US" sz="2000" dirty="0" smtClean="0"/>
              <a:t>ACM Multimedia: 1993—2011 </a:t>
            </a:r>
          </a:p>
          <a:p>
            <a:pPr lvl="1"/>
            <a:r>
              <a:rPr lang="en-US" sz="1800" dirty="0" smtClean="0"/>
              <a:t>Missing info for: 2003, 2000, 1994, 1993</a:t>
            </a:r>
          </a:p>
          <a:p>
            <a:r>
              <a:rPr lang="en-US" sz="2000" dirty="0" err="1" smtClean="0"/>
              <a:t>MMSys</a:t>
            </a:r>
            <a:r>
              <a:rPr lang="en-US" sz="2000" dirty="0" smtClean="0"/>
              <a:t>: 2010</a:t>
            </a:r>
            <a:r>
              <a:rPr lang="en-US" sz="2000" dirty="0"/>
              <a:t>—</a:t>
            </a:r>
            <a:r>
              <a:rPr lang="en-US" sz="2000" dirty="0" smtClean="0"/>
              <a:t>2011</a:t>
            </a:r>
          </a:p>
          <a:p>
            <a:r>
              <a:rPr lang="en-US" sz="2000" dirty="0"/>
              <a:t>ICMR: </a:t>
            </a:r>
            <a:r>
              <a:rPr lang="en-US" sz="2000" dirty="0" smtClean="0"/>
              <a:t>2011</a:t>
            </a:r>
          </a:p>
          <a:p>
            <a:r>
              <a:rPr lang="en-US" sz="2000" dirty="0" smtClean="0"/>
              <a:t>NOSSDAV: 1990—2011</a:t>
            </a:r>
          </a:p>
          <a:p>
            <a:pPr lvl="1"/>
            <a:r>
              <a:rPr lang="en-US" sz="1800" dirty="0" smtClean="0"/>
              <a:t>Missing info for: 1993, 1992, 1991, 1990</a:t>
            </a:r>
          </a:p>
          <a:p>
            <a:r>
              <a:rPr lang="en-US" sz="2000" dirty="0" smtClean="0"/>
              <a:t>MM &amp; Security:  1998—2011 </a:t>
            </a:r>
          </a:p>
          <a:p>
            <a:pPr lvl="1"/>
            <a:r>
              <a:rPr lang="en-US" sz="1800" dirty="0" smtClean="0"/>
              <a:t>Missing info for: 2005, 2003</a:t>
            </a:r>
          </a:p>
          <a:p>
            <a:r>
              <a:rPr lang="en-US" sz="2000" dirty="0"/>
              <a:t>CIVR: 2002—</a:t>
            </a:r>
            <a:r>
              <a:rPr lang="en-US" sz="2000" dirty="0" smtClean="0"/>
              <a:t>2010 </a:t>
            </a:r>
            <a:r>
              <a:rPr lang="en-US" sz="1600" dirty="0" smtClean="0">
                <a:sym typeface="Wingdings"/>
              </a:rPr>
              <a:t> Merged with MIR into ICMR</a:t>
            </a:r>
            <a:r>
              <a:rPr lang="en-US" sz="1600" dirty="0" smtClean="0"/>
              <a:t> </a:t>
            </a:r>
            <a:endParaRPr lang="en-US" sz="1600" dirty="0"/>
          </a:p>
          <a:p>
            <a:pPr lvl="1"/>
            <a:r>
              <a:rPr lang="en-US" sz="1800" dirty="0"/>
              <a:t>Missing info for: 2004, 2008</a:t>
            </a:r>
          </a:p>
          <a:p>
            <a:r>
              <a:rPr lang="en-US" sz="2000" dirty="0"/>
              <a:t>MIR: 1999—2010 </a:t>
            </a:r>
            <a:r>
              <a:rPr lang="en-US" sz="1600" dirty="0">
                <a:sym typeface="Wingdings"/>
              </a:rPr>
              <a:t> Merged with </a:t>
            </a:r>
            <a:r>
              <a:rPr lang="en-US" sz="1600" dirty="0" smtClean="0">
                <a:sym typeface="Wingdings"/>
              </a:rPr>
              <a:t>CIVR into </a:t>
            </a:r>
            <a:r>
              <a:rPr lang="en-US" sz="1600" dirty="0">
                <a:sym typeface="Wingdings"/>
              </a:rPr>
              <a:t>ICMR</a:t>
            </a:r>
            <a:r>
              <a:rPr lang="en-US" sz="1600" dirty="0"/>
              <a:t> </a:t>
            </a:r>
            <a:endParaRPr lang="en-US" sz="1800" dirty="0" smtClean="0"/>
          </a:p>
          <a:p>
            <a:r>
              <a:rPr lang="en-US" sz="2000" dirty="0" smtClean="0">
                <a:solidFill>
                  <a:srgbClr val="FF0000"/>
                </a:solidFill>
                <a:sym typeface="Wingdings" pitchFamily="2" charset="2"/>
              </a:rPr>
              <a:t>Thanks for helping us to locate the archive of 6 prior conferences</a:t>
            </a:r>
          </a:p>
          <a:p>
            <a:r>
              <a:rPr lang="en-US" sz="2000" smtClean="0">
                <a:solidFill>
                  <a:srgbClr val="FF0000"/>
                </a:solidFill>
                <a:sym typeface="Wingdings" pitchFamily="2" charset="2"/>
              </a:rPr>
              <a:t>Please </a:t>
            </a:r>
            <a:r>
              <a:rPr lang="en-US" sz="2000" dirty="0" smtClean="0">
                <a:solidFill>
                  <a:srgbClr val="FF0000"/>
                </a:solidFill>
                <a:sym typeface="Wingdings" pitchFamily="2" charset="2"/>
              </a:rPr>
              <a:t>contact us if you know more about the currently missing ones  (email: mhefeeda@cs.sfu.ca) </a:t>
            </a:r>
          </a:p>
          <a:p>
            <a:endParaRPr lang="en-US" dirty="0" smtClean="0"/>
          </a:p>
          <a:p>
            <a:pPr lvl="1"/>
            <a:endParaRPr lang="en-CA" dirty="0" smtClean="0"/>
          </a:p>
          <a:p>
            <a:endParaRPr lang="en-CA" sz="2800" dirty="0" smtClean="0"/>
          </a:p>
        </p:txBody>
      </p:sp>
      <p:sp>
        <p:nvSpPr>
          <p:cNvPr id="4" name="Slide Number Placeholder 5"/>
          <p:cNvSpPr>
            <a:spLocks noGrp="1"/>
          </p:cNvSpPr>
          <p:nvPr>
            <p:ph type="sldNum" sz="quarter" idx="10"/>
          </p:nvPr>
        </p:nvSpPr>
        <p:spPr>
          <a:xfrm>
            <a:off x="6553200" y="6400800"/>
            <a:ext cx="1905000" cy="457200"/>
          </a:xfrm>
          <a:noFill/>
        </p:spPr>
        <p:txBody>
          <a:bodyPr/>
          <a:lstStyle/>
          <a:p>
            <a:fld id="{0E10D5E6-B5E3-4277-B939-3B3379B8745B}" type="slidenum">
              <a:rPr lang="en-US" smtClean="0">
                <a:latin typeface="Arial" charset="0"/>
              </a:rPr>
              <a:pPr/>
              <a:t>52</a:t>
            </a:fld>
            <a:endParaRPr lang="en-US" dirty="0" smtClean="0">
              <a:latin typeface="Arial" charset="0"/>
            </a:endParaRPr>
          </a:p>
        </p:txBody>
      </p:sp>
    </p:spTree>
    <p:extLst>
      <p:ext uri="{BB962C8B-B14F-4D97-AF65-F5344CB8AC3E}">
        <p14:creationId xmlns:p14="http://schemas.microsoft.com/office/powerpoint/2010/main" val="591837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3075" name="Text Box 3"/>
          <p:cNvSpPr txBox="1">
            <a:spLocks noChangeArrowheads="1"/>
          </p:cNvSpPr>
          <p:nvPr/>
        </p:nvSpPr>
        <p:spPr bwMode="auto">
          <a:xfrm>
            <a:off x="914400" y="990600"/>
            <a:ext cx="75438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42" tIns="41221" rIns="82442" bIns="41221">
            <a:spAutoFit/>
          </a:bodyPr>
          <a:lstStyle>
            <a:lvl1pPr defTabSz="823913" eaLnBrk="0" hangingPunct="0">
              <a:defRPr>
                <a:solidFill>
                  <a:schemeClr val="tx1"/>
                </a:solidFill>
                <a:latin typeface="Arial" charset="0"/>
              </a:defRPr>
            </a:lvl1pPr>
            <a:lvl2pPr marL="742950" indent="-285750" defTabSz="823913" eaLnBrk="0" hangingPunct="0">
              <a:defRPr>
                <a:solidFill>
                  <a:schemeClr val="tx1"/>
                </a:solidFill>
                <a:latin typeface="Arial" charset="0"/>
              </a:defRPr>
            </a:lvl2pPr>
            <a:lvl3pPr marL="1143000" indent="-228600" defTabSz="823913" eaLnBrk="0" hangingPunct="0">
              <a:defRPr>
                <a:solidFill>
                  <a:schemeClr val="tx1"/>
                </a:solidFill>
                <a:latin typeface="Arial" charset="0"/>
              </a:defRPr>
            </a:lvl3pPr>
            <a:lvl4pPr marL="1600200" indent="-228600" defTabSz="823913" eaLnBrk="0" hangingPunct="0">
              <a:defRPr>
                <a:solidFill>
                  <a:schemeClr val="tx1"/>
                </a:solidFill>
                <a:latin typeface="Arial" charset="0"/>
              </a:defRPr>
            </a:lvl4pPr>
            <a:lvl5pPr marL="2057400" indent="-228600" defTabSz="823913" eaLnBrk="0" hangingPunct="0">
              <a:defRPr>
                <a:solidFill>
                  <a:schemeClr val="tx1"/>
                </a:solidFill>
                <a:latin typeface="Arial" charset="0"/>
              </a:defRPr>
            </a:lvl5pPr>
            <a:lvl6pPr marL="2514600" indent="-228600" defTabSz="823913" eaLnBrk="0" fontAlgn="base" hangingPunct="0">
              <a:spcBef>
                <a:spcPct val="0"/>
              </a:spcBef>
              <a:spcAft>
                <a:spcPct val="0"/>
              </a:spcAft>
              <a:defRPr>
                <a:solidFill>
                  <a:schemeClr val="tx1"/>
                </a:solidFill>
                <a:latin typeface="Arial" charset="0"/>
              </a:defRPr>
            </a:lvl6pPr>
            <a:lvl7pPr marL="2971800" indent="-228600" defTabSz="823913" eaLnBrk="0" fontAlgn="base" hangingPunct="0">
              <a:spcBef>
                <a:spcPct val="0"/>
              </a:spcBef>
              <a:spcAft>
                <a:spcPct val="0"/>
              </a:spcAft>
              <a:defRPr>
                <a:solidFill>
                  <a:schemeClr val="tx1"/>
                </a:solidFill>
                <a:latin typeface="Arial" charset="0"/>
              </a:defRPr>
            </a:lvl7pPr>
            <a:lvl8pPr marL="3429000" indent="-228600" defTabSz="823913" eaLnBrk="0" fontAlgn="base" hangingPunct="0">
              <a:spcBef>
                <a:spcPct val="0"/>
              </a:spcBef>
              <a:spcAft>
                <a:spcPct val="0"/>
              </a:spcAft>
              <a:defRPr>
                <a:solidFill>
                  <a:schemeClr val="tx1"/>
                </a:solidFill>
                <a:latin typeface="Arial" charset="0"/>
              </a:defRPr>
            </a:lvl8pPr>
            <a:lvl9pPr marL="3886200" indent="-228600" defTabSz="823913"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a:latin typeface="Tahoma" pitchFamily="34" charset="0"/>
              </a:rPr>
              <a:t>SIGMM Conferences</a:t>
            </a:r>
          </a:p>
          <a:p>
            <a:pPr algn="ctr" eaLnBrk="1" hangingPunct="1">
              <a:spcBef>
                <a:spcPct val="50000"/>
              </a:spcBef>
            </a:pPr>
            <a:r>
              <a:rPr lang="en-GB" sz="2000">
                <a:latin typeface="Tahoma" pitchFamily="34" charset="0"/>
              </a:rPr>
              <a:t>November 30 2011</a:t>
            </a:r>
          </a:p>
        </p:txBody>
      </p:sp>
      <p:sp>
        <p:nvSpPr>
          <p:cNvPr id="3076" name="Rectangle 4"/>
          <p:cNvSpPr>
            <a:spLocks noChangeArrowheads="1"/>
          </p:cNvSpPr>
          <p:nvPr/>
        </p:nvSpPr>
        <p:spPr bwMode="auto">
          <a:xfrm>
            <a:off x="0" y="6604000"/>
            <a:ext cx="9144000" cy="254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pic>
        <p:nvPicPr>
          <p:cNvPr id="3077" name="Picture 5" descr="full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24400"/>
            <a:ext cx="21399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838200" y="2667000"/>
            <a:ext cx="7729538"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42" tIns="41221" rIns="82442" bIns="41221">
            <a:spAutoFit/>
          </a:bodyPr>
          <a:lstStyle>
            <a:lvl1pPr defTabSz="823913" eaLnBrk="0" hangingPunct="0">
              <a:defRPr>
                <a:solidFill>
                  <a:schemeClr val="tx1"/>
                </a:solidFill>
                <a:latin typeface="Arial" charset="0"/>
              </a:defRPr>
            </a:lvl1pPr>
            <a:lvl2pPr marL="742950" indent="-285750" defTabSz="823913" eaLnBrk="0" hangingPunct="0">
              <a:defRPr>
                <a:solidFill>
                  <a:schemeClr val="tx1"/>
                </a:solidFill>
                <a:latin typeface="Arial" charset="0"/>
              </a:defRPr>
            </a:lvl2pPr>
            <a:lvl3pPr marL="1143000" indent="-228600" defTabSz="823913" eaLnBrk="0" hangingPunct="0">
              <a:defRPr>
                <a:solidFill>
                  <a:schemeClr val="tx1"/>
                </a:solidFill>
                <a:latin typeface="Arial" charset="0"/>
              </a:defRPr>
            </a:lvl3pPr>
            <a:lvl4pPr marL="1600200" indent="-228600" defTabSz="823913" eaLnBrk="0" hangingPunct="0">
              <a:defRPr>
                <a:solidFill>
                  <a:schemeClr val="tx1"/>
                </a:solidFill>
                <a:latin typeface="Arial" charset="0"/>
              </a:defRPr>
            </a:lvl4pPr>
            <a:lvl5pPr marL="2057400" indent="-228600" defTabSz="823913" eaLnBrk="0" hangingPunct="0">
              <a:defRPr>
                <a:solidFill>
                  <a:schemeClr val="tx1"/>
                </a:solidFill>
                <a:latin typeface="Arial" charset="0"/>
              </a:defRPr>
            </a:lvl5pPr>
            <a:lvl6pPr marL="2514600" indent="-228600" defTabSz="823913" eaLnBrk="0" fontAlgn="base" hangingPunct="0">
              <a:spcBef>
                <a:spcPct val="0"/>
              </a:spcBef>
              <a:spcAft>
                <a:spcPct val="0"/>
              </a:spcAft>
              <a:defRPr>
                <a:solidFill>
                  <a:schemeClr val="tx1"/>
                </a:solidFill>
                <a:latin typeface="Arial" charset="0"/>
              </a:defRPr>
            </a:lvl6pPr>
            <a:lvl7pPr marL="2971800" indent="-228600" defTabSz="823913" eaLnBrk="0" fontAlgn="base" hangingPunct="0">
              <a:spcBef>
                <a:spcPct val="0"/>
              </a:spcBef>
              <a:spcAft>
                <a:spcPct val="0"/>
              </a:spcAft>
              <a:defRPr>
                <a:solidFill>
                  <a:schemeClr val="tx1"/>
                </a:solidFill>
                <a:latin typeface="Arial" charset="0"/>
              </a:defRPr>
            </a:lvl7pPr>
            <a:lvl8pPr marL="3429000" indent="-228600" defTabSz="823913" eaLnBrk="0" fontAlgn="base" hangingPunct="0">
              <a:spcBef>
                <a:spcPct val="0"/>
              </a:spcBef>
              <a:spcAft>
                <a:spcPct val="0"/>
              </a:spcAft>
              <a:defRPr>
                <a:solidFill>
                  <a:schemeClr val="tx1"/>
                </a:solidFill>
                <a:latin typeface="Arial" charset="0"/>
              </a:defRPr>
            </a:lvl8pPr>
            <a:lvl9pPr marL="3886200" indent="-228600" defTabSz="823913"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a:latin typeface="Tahoma" pitchFamily="34" charset="0"/>
              </a:rPr>
              <a:t>Mohan S Kankanhalli</a:t>
            </a:r>
          </a:p>
          <a:p>
            <a:pPr algn="ctr" eaLnBrk="1" hangingPunct="1">
              <a:spcBef>
                <a:spcPct val="50000"/>
              </a:spcBef>
            </a:pPr>
            <a:r>
              <a:rPr lang="en-US">
                <a:latin typeface="Tahoma" pitchFamily="34" charset="0"/>
              </a:rPr>
              <a:t>mohan@comp.nus.edu.sg                                                                                 URL: http://www.comp.nus.edu.sg/~mohan/</a:t>
            </a:r>
            <a:r>
              <a:rPr lang="en-US" sz="2500">
                <a:latin typeface="Tahoma" pitchFamily="34" charset="0"/>
              </a:rPr>
              <a:t> </a:t>
            </a:r>
            <a:endParaRPr lang="en-GB" sz="2500">
              <a:latin typeface="Tahoma" pitchFamily="34" charset="0"/>
            </a:endParaRPr>
          </a:p>
        </p:txBody>
      </p:sp>
      <p:sp>
        <p:nvSpPr>
          <p:cNvPr id="3079" name="Rectangle 9"/>
          <p:cNvSpPr>
            <a:spLocks noChangeArrowheads="1"/>
          </p:cNvSpPr>
          <p:nvPr/>
        </p:nvSpPr>
        <p:spPr bwMode="auto">
          <a:xfrm>
            <a:off x="0" y="-17463"/>
            <a:ext cx="9144000" cy="254001"/>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Tree>
    <p:extLst>
      <p:ext uri="{BB962C8B-B14F-4D97-AF65-F5344CB8AC3E}">
        <p14:creationId xmlns:p14="http://schemas.microsoft.com/office/powerpoint/2010/main" val="26480268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8229600" cy="703263"/>
          </a:xfrm>
        </p:spPr>
        <p:txBody>
          <a:bodyPr>
            <a:normAutofit fontScale="90000"/>
          </a:bodyPr>
          <a:lstStyle/>
          <a:p>
            <a:pPr algn="ctr" eaLnBrk="1" hangingPunct="1"/>
            <a:r>
              <a:rPr lang="en-US" sz="3800" smtClean="0"/>
              <a:t>Work Done Last Year</a:t>
            </a:r>
          </a:p>
        </p:txBody>
      </p:sp>
      <p:sp>
        <p:nvSpPr>
          <p:cNvPr id="4099" name="Rectangle 3"/>
          <p:cNvSpPr>
            <a:spLocks noGrp="1" noChangeArrowheads="1"/>
          </p:cNvSpPr>
          <p:nvPr>
            <p:ph type="body" idx="1"/>
          </p:nvPr>
        </p:nvSpPr>
        <p:spPr>
          <a:xfrm>
            <a:off x="381000" y="1371600"/>
            <a:ext cx="8496300" cy="4267200"/>
          </a:xfrm>
        </p:spPr>
        <p:txBody>
          <a:bodyPr/>
          <a:lstStyle/>
          <a:p>
            <a:pPr marL="571500" indent="-571500" eaLnBrk="1" hangingPunct="1">
              <a:lnSpc>
                <a:spcPct val="80000"/>
              </a:lnSpc>
            </a:pPr>
            <a:r>
              <a:rPr lang="en-US" altLang="zh-CN" sz="2400" smtClean="0">
                <a:ea typeface="宋体" pitchFamily="2" charset="-122"/>
              </a:rPr>
              <a:t>Implementation of ACM Multimedia Review Report</a:t>
            </a:r>
          </a:p>
          <a:p>
            <a:pPr marL="571500" indent="-571500" eaLnBrk="1" hangingPunct="1">
              <a:lnSpc>
                <a:spcPct val="80000"/>
              </a:lnSpc>
              <a:buFont typeface="Wingdings" pitchFamily="2" charset="2"/>
              <a:buNone/>
            </a:pPr>
            <a:endParaRPr lang="en-US" altLang="zh-CN" sz="1200" smtClean="0">
              <a:ea typeface="宋体" pitchFamily="2" charset="-122"/>
            </a:endParaRPr>
          </a:p>
          <a:p>
            <a:pPr marL="898525" lvl="1" indent="-571500" eaLnBrk="1" hangingPunct="1">
              <a:lnSpc>
                <a:spcPct val="80000"/>
              </a:lnSpc>
            </a:pPr>
            <a:r>
              <a:rPr lang="en-US" altLang="zh-CN" sz="2400" smtClean="0">
                <a:ea typeface="宋体" pitchFamily="2" charset="-122"/>
              </a:rPr>
              <a:t>Worked with ACM Multimedia 2011 for the changes</a:t>
            </a:r>
          </a:p>
          <a:p>
            <a:pPr marL="898525" lvl="1" indent="-571500" eaLnBrk="1" hangingPunct="1">
              <a:lnSpc>
                <a:spcPct val="80000"/>
              </a:lnSpc>
              <a:buFont typeface="Wingdings" pitchFamily="2" charset="2"/>
              <a:buNone/>
            </a:pPr>
            <a:endParaRPr lang="en-US" altLang="zh-CN" sz="1200" smtClean="0">
              <a:ea typeface="宋体" pitchFamily="2" charset="-122"/>
            </a:endParaRPr>
          </a:p>
          <a:p>
            <a:pPr marL="898525" lvl="1" indent="-571500" eaLnBrk="1" hangingPunct="1">
              <a:lnSpc>
                <a:spcPct val="80000"/>
              </a:lnSpc>
            </a:pPr>
            <a:r>
              <a:rPr lang="en-US" altLang="zh-CN" sz="2400" smtClean="0">
                <a:ea typeface="宋体" pitchFamily="2" charset="-122"/>
              </a:rPr>
              <a:t>Formation of the ACM Multimedia Conference Steering Committee</a:t>
            </a:r>
          </a:p>
          <a:p>
            <a:pPr marL="571500" indent="-571500" eaLnBrk="1" hangingPunct="1">
              <a:lnSpc>
                <a:spcPct val="80000"/>
              </a:lnSpc>
              <a:buFont typeface="Wingdings" pitchFamily="2" charset="2"/>
              <a:buNone/>
            </a:pPr>
            <a:endParaRPr lang="en-US" altLang="zh-CN" sz="2400" smtClean="0">
              <a:ea typeface="宋体" pitchFamily="2" charset="-122"/>
            </a:endParaRPr>
          </a:p>
          <a:p>
            <a:pPr marL="571500" indent="-571500" eaLnBrk="1" hangingPunct="1">
              <a:lnSpc>
                <a:spcPct val="80000"/>
              </a:lnSpc>
              <a:buFont typeface="Wingdings" pitchFamily="2" charset="2"/>
              <a:buNone/>
            </a:pPr>
            <a:endParaRPr lang="en-US" altLang="zh-CN" sz="2400" smtClean="0">
              <a:ea typeface="宋体" pitchFamily="2" charset="-122"/>
            </a:endParaRPr>
          </a:p>
          <a:p>
            <a:pPr marL="571500" indent="-571500" eaLnBrk="1" hangingPunct="1">
              <a:lnSpc>
                <a:spcPct val="80000"/>
              </a:lnSpc>
            </a:pPr>
            <a:r>
              <a:rPr lang="en-US" altLang="zh-CN" sz="2400" smtClean="0">
                <a:ea typeface="宋体" pitchFamily="2" charset="-122"/>
              </a:rPr>
              <a:t>Major Operational Change Introduced: Chairs to submit conference report </a:t>
            </a:r>
            <a:r>
              <a:rPr lang="en-US" altLang="zh-CN" sz="2400" u="sng" smtClean="0">
                <a:ea typeface="宋体" pitchFamily="2" charset="-122"/>
              </a:rPr>
              <a:t>within two months</a:t>
            </a:r>
            <a:r>
              <a:rPr lang="en-US" altLang="zh-CN" sz="2400" smtClean="0">
                <a:ea typeface="宋体" pitchFamily="2" charset="-122"/>
              </a:rPr>
              <a:t> of the conference</a:t>
            </a:r>
          </a:p>
          <a:p>
            <a:pPr marL="571500" indent="-571500" eaLnBrk="1" hangingPunct="1">
              <a:lnSpc>
                <a:spcPct val="80000"/>
              </a:lnSpc>
              <a:buFont typeface="Wingdings" pitchFamily="2" charset="2"/>
              <a:buNone/>
            </a:pPr>
            <a:endParaRPr lang="en-US" altLang="zh-CN" sz="2400" smtClean="0">
              <a:ea typeface="宋体" pitchFamily="2" charset="-122"/>
            </a:endParaRPr>
          </a:p>
          <a:p>
            <a:pPr marL="571500" indent="-571500" eaLnBrk="1" hangingPunct="1">
              <a:lnSpc>
                <a:spcPct val="80000"/>
              </a:lnSpc>
              <a:buFont typeface="Wingdings" pitchFamily="2" charset="2"/>
              <a:buNone/>
            </a:pPr>
            <a:r>
              <a:rPr lang="en-US" altLang="zh-CN" sz="2400" smtClean="0">
                <a:ea typeface="宋体" pitchFamily="2" charset="-122"/>
              </a:rPr>
              <a:t>         (Panch/Selcuk/Prabha: please note!)</a:t>
            </a:r>
          </a:p>
        </p:txBody>
      </p:sp>
    </p:spTree>
    <p:extLst>
      <p:ext uri="{BB962C8B-B14F-4D97-AF65-F5344CB8AC3E}">
        <p14:creationId xmlns:p14="http://schemas.microsoft.com/office/powerpoint/2010/main" val="38149833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381000"/>
            <a:ext cx="8229600" cy="1143000"/>
          </a:xfrm>
        </p:spPr>
        <p:txBody>
          <a:bodyPr>
            <a:normAutofit fontScale="90000"/>
          </a:bodyPr>
          <a:lstStyle/>
          <a:p>
            <a:pPr algn="ctr" eaLnBrk="1" hangingPunct="1"/>
            <a:r>
              <a:rPr lang="en-US" sz="3600" smtClean="0"/>
              <a:t>ACM Multimedia Conference Steering Committee Charter</a:t>
            </a:r>
          </a:p>
        </p:txBody>
      </p:sp>
      <p:sp>
        <p:nvSpPr>
          <p:cNvPr id="5123" name="Rectangle 3"/>
          <p:cNvSpPr>
            <a:spLocks noChangeArrowheads="1"/>
          </p:cNvSpPr>
          <p:nvPr/>
        </p:nvSpPr>
        <p:spPr bwMode="auto">
          <a:xfrm>
            <a:off x="381000" y="1676400"/>
            <a:ext cx="84582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a:t>“The roles of AMCSC are to oversee the proper selection of key appointment holders and smooth execution for each conference, as well as to ensure the adherence of best practices as prescribed in the conference guidelines.”</a:t>
            </a:r>
          </a:p>
        </p:txBody>
      </p:sp>
    </p:spTree>
    <p:extLst>
      <p:ext uri="{BB962C8B-B14F-4D97-AF65-F5344CB8AC3E}">
        <p14:creationId xmlns:p14="http://schemas.microsoft.com/office/powerpoint/2010/main" val="1310451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914400"/>
          </a:xfrm>
        </p:spPr>
        <p:txBody>
          <a:bodyPr>
            <a:normAutofit fontScale="90000"/>
          </a:bodyPr>
          <a:lstStyle/>
          <a:p>
            <a:pPr algn="ctr" eaLnBrk="1" hangingPunct="1"/>
            <a:r>
              <a:rPr lang="en-US" sz="3600" smtClean="0"/>
              <a:t>ACM Multimedia Conf. Steering Committee</a:t>
            </a:r>
          </a:p>
        </p:txBody>
      </p:sp>
      <p:sp>
        <p:nvSpPr>
          <p:cNvPr id="6147" name="Rectangle 3"/>
          <p:cNvSpPr>
            <a:spLocks noChangeArrowheads="1"/>
          </p:cNvSpPr>
          <p:nvPr/>
        </p:nvSpPr>
        <p:spPr bwMode="auto">
          <a:xfrm>
            <a:off x="381000" y="1371600"/>
            <a:ext cx="84582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buFont typeface="Wingdings" pitchFamily="2" charset="2"/>
              <a:buChar char="§"/>
            </a:pPr>
            <a:r>
              <a:rPr lang="en-US" altLang="zh-CN" sz="2400">
                <a:ea typeface="宋体" pitchFamily="2" charset="-122"/>
              </a:rPr>
              <a:t> </a:t>
            </a:r>
            <a:r>
              <a:rPr lang="en-US" sz="2400" b="1"/>
              <a:t>Mohan Kankanhalli</a:t>
            </a:r>
            <a:r>
              <a:rPr lang="en-US" sz="2400"/>
              <a:t>, Ex Officio (one term only: Jul 2011 - Jun 2013)</a:t>
            </a:r>
          </a:p>
          <a:p>
            <a:pPr>
              <a:lnSpc>
                <a:spcPct val="80000"/>
              </a:lnSpc>
              <a:buFont typeface="Wingdings" pitchFamily="2" charset="2"/>
              <a:buNone/>
            </a:pPr>
            <a:endParaRPr lang="en-US" sz="2400"/>
          </a:p>
          <a:p>
            <a:pPr>
              <a:lnSpc>
                <a:spcPct val="80000"/>
              </a:lnSpc>
              <a:buFont typeface="Wingdings" pitchFamily="2" charset="2"/>
              <a:buChar char="§"/>
            </a:pPr>
            <a:r>
              <a:rPr lang="en-US" sz="2400"/>
              <a:t> </a:t>
            </a:r>
            <a:r>
              <a:rPr lang="en-US" sz="2400" b="1"/>
              <a:t>Michael Lew</a:t>
            </a:r>
            <a:r>
              <a:rPr lang="en-US" sz="2400"/>
              <a:t> (one term only: Jul 2011 - Jun 2013)</a:t>
            </a:r>
          </a:p>
          <a:p>
            <a:pPr>
              <a:lnSpc>
                <a:spcPct val="80000"/>
              </a:lnSpc>
              <a:buFont typeface="Wingdings" pitchFamily="2" charset="2"/>
              <a:buNone/>
            </a:pPr>
            <a:endParaRPr lang="en-US" sz="2400"/>
          </a:p>
          <a:p>
            <a:pPr>
              <a:lnSpc>
                <a:spcPct val="80000"/>
              </a:lnSpc>
              <a:buFont typeface="Wingdings" pitchFamily="2" charset="2"/>
              <a:buChar char="§"/>
            </a:pPr>
            <a:r>
              <a:rPr lang="en-US" sz="2400"/>
              <a:t> </a:t>
            </a:r>
            <a:r>
              <a:rPr lang="en-US" sz="2400" b="1"/>
              <a:t>Alberto del Bimbo</a:t>
            </a:r>
            <a:r>
              <a:rPr lang="en-US" sz="2400"/>
              <a:t> (Jul 2011 - Jun 2013 with possibility of renewal)</a:t>
            </a:r>
          </a:p>
          <a:p>
            <a:pPr>
              <a:lnSpc>
                <a:spcPct val="80000"/>
              </a:lnSpc>
              <a:buFont typeface="Wingdings" pitchFamily="2" charset="2"/>
              <a:buNone/>
            </a:pPr>
            <a:endParaRPr lang="en-US" sz="2400"/>
          </a:p>
          <a:p>
            <a:pPr>
              <a:lnSpc>
                <a:spcPct val="80000"/>
              </a:lnSpc>
              <a:buFont typeface="Wingdings" pitchFamily="2" charset="2"/>
              <a:buChar char="§"/>
            </a:pPr>
            <a:r>
              <a:rPr lang="en-US" sz="2400"/>
              <a:t> </a:t>
            </a:r>
            <a:r>
              <a:rPr lang="en-US" sz="2400" b="1"/>
              <a:t>Yong Rui</a:t>
            </a:r>
            <a:r>
              <a:rPr lang="en-US" sz="2400"/>
              <a:t> (Jul 2011 - Jun 2013 with possibility of renewal)</a:t>
            </a:r>
          </a:p>
          <a:p>
            <a:pPr>
              <a:lnSpc>
                <a:spcPct val="80000"/>
              </a:lnSpc>
              <a:buFont typeface="Wingdings" pitchFamily="2" charset="2"/>
              <a:buNone/>
            </a:pPr>
            <a:endParaRPr lang="en-US" sz="2400"/>
          </a:p>
          <a:p>
            <a:pPr>
              <a:lnSpc>
                <a:spcPct val="80000"/>
              </a:lnSpc>
              <a:buFont typeface="Wingdings" pitchFamily="2" charset="2"/>
              <a:buChar char="§"/>
            </a:pPr>
            <a:r>
              <a:rPr lang="en-US" sz="2400"/>
              <a:t> </a:t>
            </a:r>
            <a:r>
              <a:rPr lang="en-US" sz="2400" b="1"/>
              <a:t>Abdulmotaleb El Saddik</a:t>
            </a:r>
            <a:r>
              <a:rPr lang="en-US" sz="2400"/>
              <a:t> (Jul 2011 - Jun 2013 with possibility of renewal)</a:t>
            </a:r>
          </a:p>
          <a:p>
            <a:pPr>
              <a:lnSpc>
                <a:spcPct val="80000"/>
              </a:lnSpc>
              <a:buFont typeface="Wingdings" pitchFamily="2" charset="2"/>
              <a:buNone/>
            </a:pPr>
            <a:endParaRPr lang="en-US" sz="2400"/>
          </a:p>
          <a:p>
            <a:pPr>
              <a:lnSpc>
                <a:spcPct val="80000"/>
              </a:lnSpc>
              <a:buFont typeface="Wingdings" pitchFamily="2" charset="2"/>
              <a:buChar char="§"/>
            </a:pPr>
            <a:r>
              <a:rPr lang="en-US" sz="2400"/>
              <a:t> </a:t>
            </a:r>
            <a:r>
              <a:rPr lang="en-US" sz="2400" b="1"/>
              <a:t>Sethuraman Panchanathan</a:t>
            </a:r>
            <a:r>
              <a:rPr lang="en-US" sz="2400"/>
              <a:t> (Jul 2011 - Jun 2013 with possibility of renewal)</a:t>
            </a:r>
            <a:r>
              <a:rPr lang="en-US"/>
              <a:t> </a:t>
            </a:r>
          </a:p>
        </p:txBody>
      </p:sp>
    </p:spTree>
    <p:extLst>
      <p:ext uri="{BB962C8B-B14F-4D97-AF65-F5344CB8AC3E}">
        <p14:creationId xmlns:p14="http://schemas.microsoft.com/office/powerpoint/2010/main" val="3980983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1246187"/>
          </a:xfrm>
        </p:spPr>
        <p:txBody>
          <a:bodyPr/>
          <a:lstStyle/>
          <a:p>
            <a:pPr algn="ctr" eaLnBrk="1" hangingPunct="1"/>
            <a:r>
              <a:rPr lang="en-US" sz="3800" smtClean="0"/>
              <a:t>Work to be Done Next Year</a:t>
            </a:r>
          </a:p>
        </p:txBody>
      </p:sp>
      <p:sp>
        <p:nvSpPr>
          <p:cNvPr id="7171" name="Rectangle 3"/>
          <p:cNvSpPr>
            <a:spLocks noGrp="1" noChangeArrowheads="1"/>
          </p:cNvSpPr>
          <p:nvPr>
            <p:ph type="body" idx="1"/>
          </p:nvPr>
        </p:nvSpPr>
        <p:spPr>
          <a:xfrm>
            <a:off x="381000" y="1143000"/>
            <a:ext cx="8763000" cy="4800600"/>
          </a:xfrm>
        </p:spPr>
        <p:txBody>
          <a:bodyPr/>
          <a:lstStyle/>
          <a:p>
            <a:pPr marL="571500" indent="-571500" eaLnBrk="1" hangingPunct="1">
              <a:lnSpc>
                <a:spcPct val="90000"/>
              </a:lnSpc>
              <a:buFont typeface="Wingdings" pitchFamily="2" charset="2"/>
              <a:buNone/>
            </a:pPr>
            <a:endParaRPr lang="en-US" altLang="zh-CN" sz="3300" smtClean="0">
              <a:ea typeface="宋体" pitchFamily="2" charset="-122"/>
            </a:endParaRPr>
          </a:p>
          <a:p>
            <a:pPr marL="571500" indent="-571500">
              <a:lnSpc>
                <a:spcPct val="90000"/>
              </a:lnSpc>
            </a:pPr>
            <a:r>
              <a:rPr lang="en-US" altLang="zh-CN" sz="3300" smtClean="0">
                <a:ea typeface="宋体" pitchFamily="2" charset="-122"/>
              </a:rPr>
              <a:t> Look at all SIGMM sponsored and supported conferences to see whether things can be done in a better way….</a:t>
            </a:r>
          </a:p>
          <a:p>
            <a:pPr marL="571500" indent="-571500">
              <a:lnSpc>
                <a:spcPct val="90000"/>
              </a:lnSpc>
            </a:pPr>
            <a:endParaRPr lang="en-US" altLang="zh-CN" sz="3300" smtClean="0">
              <a:ea typeface="宋体" pitchFamily="2" charset="-122"/>
            </a:endParaRPr>
          </a:p>
          <a:p>
            <a:pPr marL="571500" indent="-571500">
              <a:lnSpc>
                <a:spcPct val="90000"/>
              </a:lnSpc>
            </a:pPr>
            <a:r>
              <a:rPr lang="en-US" altLang="zh-CN" sz="3300" smtClean="0">
                <a:ea typeface="宋体" pitchFamily="2" charset="-122"/>
              </a:rPr>
              <a:t> Look at Budgeting Issues for Affordability and Quality…</a:t>
            </a:r>
          </a:p>
          <a:p>
            <a:pPr marL="571500" indent="-571500" eaLnBrk="1" hangingPunct="1">
              <a:lnSpc>
                <a:spcPct val="90000"/>
              </a:lnSpc>
            </a:pPr>
            <a:endParaRPr lang="en-US" altLang="zh-CN" sz="3300" smtClean="0">
              <a:ea typeface="宋体" pitchFamily="2" charset="-122"/>
            </a:endParaRPr>
          </a:p>
          <a:p>
            <a:pPr marL="571500" indent="-571500" eaLnBrk="1" hangingPunct="1">
              <a:lnSpc>
                <a:spcPct val="90000"/>
              </a:lnSpc>
            </a:pPr>
            <a:r>
              <a:rPr lang="en-US" altLang="zh-CN" sz="3300" smtClean="0">
                <a:ea typeface="宋体" pitchFamily="2" charset="-122"/>
              </a:rPr>
              <a:t>Streamline Steering Committee Work</a:t>
            </a:r>
          </a:p>
          <a:p>
            <a:pPr marL="571500" indent="-571500" eaLnBrk="1" hangingPunct="1">
              <a:lnSpc>
                <a:spcPct val="90000"/>
              </a:lnSpc>
            </a:pPr>
            <a:endParaRPr lang="en-US" altLang="zh-CN" sz="3300" smtClean="0">
              <a:ea typeface="宋体" pitchFamily="2" charset="-122"/>
            </a:endParaRPr>
          </a:p>
          <a:p>
            <a:pPr marL="571500" indent="-571500" eaLnBrk="1" hangingPunct="1">
              <a:lnSpc>
                <a:spcPct val="90000"/>
              </a:lnSpc>
              <a:buFont typeface="Wingdings" pitchFamily="2" charset="2"/>
              <a:buNone/>
            </a:pPr>
            <a:endParaRPr lang="en-US" altLang="zh-CN" sz="3300" smtClean="0">
              <a:ea typeface="宋体" pitchFamily="2" charset="-122"/>
            </a:endParaRPr>
          </a:p>
        </p:txBody>
      </p:sp>
    </p:spTree>
    <p:extLst>
      <p:ext uri="{BB962C8B-B14F-4D97-AF65-F5344CB8AC3E}">
        <p14:creationId xmlns:p14="http://schemas.microsoft.com/office/powerpoint/2010/main" val="1951362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277813"/>
            <a:ext cx="8229600" cy="1246187"/>
          </a:xfrm>
        </p:spPr>
        <p:txBody>
          <a:bodyPr/>
          <a:lstStyle/>
          <a:p>
            <a:pPr algn="ctr" eaLnBrk="1" hangingPunct="1"/>
            <a:r>
              <a:rPr lang="en-US" sz="5400" b="1" smtClean="0"/>
              <a:t>WANTED!!!</a:t>
            </a:r>
          </a:p>
        </p:txBody>
      </p:sp>
      <p:sp>
        <p:nvSpPr>
          <p:cNvPr id="8195" name="Rectangle 3"/>
          <p:cNvSpPr>
            <a:spLocks noGrp="1" noChangeArrowheads="1"/>
          </p:cNvSpPr>
          <p:nvPr>
            <p:ph type="body" idx="4294967295"/>
          </p:nvPr>
        </p:nvSpPr>
        <p:spPr>
          <a:xfrm>
            <a:off x="0" y="1447800"/>
            <a:ext cx="9144000" cy="4114800"/>
          </a:xfrm>
        </p:spPr>
        <p:txBody>
          <a:bodyPr/>
          <a:lstStyle/>
          <a:p>
            <a:pPr marL="571500" indent="-571500" eaLnBrk="1" hangingPunct="1">
              <a:lnSpc>
                <a:spcPct val="80000"/>
              </a:lnSpc>
              <a:buFont typeface="Wingdings" pitchFamily="2" charset="2"/>
              <a:buNone/>
            </a:pPr>
            <a:endParaRPr lang="en-US" altLang="zh-CN" sz="2000" smtClean="0">
              <a:ea typeface="宋体" pitchFamily="2" charset="-122"/>
            </a:endParaRPr>
          </a:p>
          <a:p>
            <a:pPr marL="571500" indent="-571500" eaLnBrk="1" hangingPunct="1">
              <a:lnSpc>
                <a:spcPct val="80000"/>
              </a:lnSpc>
              <a:buFont typeface="Wingdings" pitchFamily="2" charset="2"/>
              <a:buNone/>
            </a:pPr>
            <a:endParaRPr lang="en-US" altLang="zh-CN" sz="2000" smtClean="0">
              <a:ea typeface="宋体" pitchFamily="2" charset="-122"/>
            </a:endParaRPr>
          </a:p>
          <a:p>
            <a:pPr marL="571500" indent="-571500" algn="ctr" eaLnBrk="1" hangingPunct="1">
              <a:lnSpc>
                <a:spcPct val="80000"/>
              </a:lnSpc>
              <a:buFont typeface="Wingdings" pitchFamily="2" charset="2"/>
              <a:buNone/>
            </a:pPr>
            <a:r>
              <a:rPr lang="en-US" altLang="zh-CN" sz="6400" b="1" i="1" smtClean="0">
                <a:ea typeface="宋体" pitchFamily="2" charset="-122"/>
              </a:rPr>
              <a:t>Bids for </a:t>
            </a:r>
          </a:p>
          <a:p>
            <a:pPr marL="571500" indent="-571500" algn="ctr" eaLnBrk="1" hangingPunct="1">
              <a:lnSpc>
                <a:spcPct val="80000"/>
              </a:lnSpc>
              <a:buFont typeface="Wingdings" pitchFamily="2" charset="2"/>
              <a:buNone/>
            </a:pPr>
            <a:r>
              <a:rPr lang="en-US" altLang="zh-CN" sz="6400" b="1" i="1" smtClean="0">
                <a:ea typeface="宋体" pitchFamily="2" charset="-122"/>
              </a:rPr>
              <a:t>ACM Multimedia 2015</a:t>
            </a:r>
          </a:p>
          <a:p>
            <a:pPr marL="571500" indent="-571500" algn="ctr" eaLnBrk="1" hangingPunct="1">
              <a:lnSpc>
                <a:spcPct val="80000"/>
              </a:lnSpc>
              <a:buFont typeface="Wingdings" pitchFamily="2" charset="2"/>
              <a:buNone/>
            </a:pPr>
            <a:r>
              <a:rPr lang="en-US" altLang="zh-CN" sz="6400" b="1" i="1" smtClean="0">
                <a:ea typeface="宋体" pitchFamily="2" charset="-122"/>
              </a:rPr>
              <a:t>in Asia</a:t>
            </a:r>
          </a:p>
        </p:txBody>
      </p:sp>
    </p:spTree>
    <p:extLst>
      <p:ext uri="{BB962C8B-B14F-4D97-AF65-F5344CB8AC3E}">
        <p14:creationId xmlns:p14="http://schemas.microsoft.com/office/powerpoint/2010/main" val="8650016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2667000" y="1524000"/>
            <a:ext cx="4176713" cy="1008063"/>
          </a:xfrm>
        </p:spPr>
        <p:txBody>
          <a:bodyPr/>
          <a:lstStyle/>
          <a:p>
            <a:pPr eaLnBrk="1" hangingPunct="1">
              <a:buFont typeface="Wingdings" pitchFamily="2" charset="2"/>
              <a:buNone/>
            </a:pPr>
            <a:r>
              <a:rPr lang="en-US" sz="6000" smtClean="0"/>
              <a:t>Thank you!</a:t>
            </a:r>
          </a:p>
        </p:txBody>
      </p:sp>
      <p:sp>
        <p:nvSpPr>
          <p:cNvPr id="9219" name="Rectangle 2"/>
          <p:cNvSpPr>
            <a:spLocks noChangeArrowheads="1"/>
          </p:cNvSpPr>
          <p:nvPr/>
        </p:nvSpPr>
        <p:spPr bwMode="auto">
          <a:xfrm>
            <a:off x="304800" y="3048000"/>
            <a:ext cx="8534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4400" i="1" dirty="0">
                <a:solidFill>
                  <a:srgbClr val="FF0000"/>
                </a:solidFill>
              </a:rPr>
              <a:t>Over to Gerald </a:t>
            </a:r>
            <a:r>
              <a:rPr lang="en-US" sz="4400" i="1" dirty="0" smtClean="0">
                <a:solidFill>
                  <a:srgbClr val="FF0000"/>
                </a:solidFill>
              </a:rPr>
              <a:t>(San Francisco) and </a:t>
            </a:r>
            <a:r>
              <a:rPr lang="en-US" sz="4400" i="1" dirty="0" err="1" smtClean="0">
                <a:solidFill>
                  <a:srgbClr val="FF0000"/>
                </a:solidFill>
              </a:rPr>
              <a:t>Kien</a:t>
            </a:r>
            <a:r>
              <a:rPr lang="en-US" sz="4400" i="1" dirty="0" smtClean="0">
                <a:solidFill>
                  <a:srgbClr val="FF0000"/>
                </a:solidFill>
              </a:rPr>
              <a:t> (Orlando) now to present bids for ACM Multimedia 2014…..</a:t>
            </a:r>
            <a:endParaRPr lang="en-US" sz="4400" i="1" dirty="0">
              <a:solidFill>
                <a:srgbClr val="FF0000"/>
              </a:solidFill>
            </a:endParaRPr>
          </a:p>
        </p:txBody>
      </p:sp>
    </p:spTree>
    <p:extLst>
      <p:ext uri="{BB962C8B-B14F-4D97-AF65-F5344CB8AC3E}">
        <p14:creationId xmlns:p14="http://schemas.microsoft.com/office/powerpoint/2010/main" val="3697238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868362"/>
          </a:xfrm>
        </p:spPr>
        <p:txBody>
          <a:bodyPr>
            <a:normAutofit/>
          </a:bodyPr>
          <a:lstStyle/>
          <a:p>
            <a:r>
              <a:rPr lang="en-US" dirty="0" smtClean="0"/>
              <a:t>SIGMM-Sponsored Venues</a:t>
            </a:r>
            <a:endParaRPr lang="en-US" dirty="0"/>
          </a:p>
        </p:txBody>
      </p:sp>
      <p:sp>
        <p:nvSpPr>
          <p:cNvPr id="3" name="Content Placeholder 2"/>
          <p:cNvSpPr>
            <a:spLocks noGrp="1"/>
          </p:cNvSpPr>
          <p:nvPr>
            <p:ph sz="quarter" idx="1"/>
          </p:nvPr>
        </p:nvSpPr>
        <p:spPr>
          <a:xfrm>
            <a:off x="609600" y="1371600"/>
            <a:ext cx="8534400" cy="5334000"/>
          </a:xfrm>
        </p:spPr>
        <p:txBody>
          <a:bodyPr>
            <a:normAutofit fontScale="92500"/>
          </a:bodyPr>
          <a:lstStyle/>
          <a:p>
            <a:pPr lvl="0"/>
            <a:r>
              <a:rPr lang="en-US" sz="2800" b="1" i="1" dirty="0" smtClean="0"/>
              <a:t>ACM </a:t>
            </a:r>
            <a:r>
              <a:rPr lang="en-US" sz="2800" b="1" i="1" dirty="0" err="1" smtClean="0"/>
              <a:t>MMSys</a:t>
            </a:r>
            <a:r>
              <a:rPr lang="en-US" sz="2800" b="1" i="1" dirty="0" smtClean="0"/>
              <a:t> 2011</a:t>
            </a:r>
            <a:r>
              <a:rPr lang="en-US" sz="2800" dirty="0" smtClean="0"/>
              <a:t>: </a:t>
            </a:r>
          </a:p>
          <a:p>
            <a:pPr lvl="1"/>
            <a:r>
              <a:rPr lang="en-US" sz="2800" dirty="0" smtClean="0"/>
              <a:t>Organized in </a:t>
            </a:r>
            <a:r>
              <a:rPr lang="en-US" sz="2800" b="1" dirty="0" smtClean="0"/>
              <a:t>Cisco facilities</a:t>
            </a:r>
            <a:r>
              <a:rPr lang="en-US" sz="2800" dirty="0" smtClean="0"/>
              <a:t>, </a:t>
            </a:r>
            <a:r>
              <a:rPr lang="en-US" sz="2800" b="1" i="1" dirty="0" smtClean="0"/>
              <a:t>high attendance of the event especially from the industry</a:t>
            </a:r>
            <a:r>
              <a:rPr lang="en-US" sz="2800" dirty="0" smtClean="0"/>
              <a:t> </a:t>
            </a:r>
          </a:p>
          <a:p>
            <a:pPr lvl="1"/>
            <a:r>
              <a:rPr lang="en-US" sz="2800" dirty="0" smtClean="0"/>
              <a:t>Very interesting keynotes – </a:t>
            </a:r>
            <a:r>
              <a:rPr lang="en-US" sz="2800" dirty="0" err="1" smtClean="0"/>
              <a:t>Fiocco@Cisco</a:t>
            </a:r>
            <a:r>
              <a:rPr lang="en-US" sz="2800" dirty="0" smtClean="0"/>
              <a:t> and </a:t>
            </a:r>
            <a:r>
              <a:rPr lang="en-US" sz="2800" dirty="0" err="1" smtClean="0"/>
              <a:t>Watson@Netflix</a:t>
            </a:r>
            <a:endParaRPr lang="en-US" sz="2800" dirty="0"/>
          </a:p>
          <a:p>
            <a:pPr lvl="1"/>
            <a:r>
              <a:rPr lang="en-US" sz="2800" b="1" dirty="0" smtClean="0">
                <a:solidFill>
                  <a:srgbClr val="FF0000"/>
                </a:solidFill>
              </a:rPr>
              <a:t>Innovative dataset track</a:t>
            </a:r>
            <a:r>
              <a:rPr lang="en-US" sz="2800" dirty="0" smtClean="0"/>
              <a:t> – presenting various </a:t>
            </a:r>
            <a:r>
              <a:rPr lang="en-US" sz="2800" b="1" dirty="0" smtClean="0"/>
              <a:t>traces </a:t>
            </a:r>
            <a:r>
              <a:rPr lang="en-US" sz="2800" dirty="0" smtClean="0"/>
              <a:t>to the community (VR-based network traces, corpus of datasets interesting to multimedia system researchers)</a:t>
            </a:r>
          </a:p>
          <a:p>
            <a:r>
              <a:rPr lang="en-US" sz="3000" b="1" i="1" dirty="0" smtClean="0"/>
              <a:t>ACM </a:t>
            </a:r>
            <a:r>
              <a:rPr lang="en-US" sz="3000" b="1" i="1" dirty="0" err="1" smtClean="0"/>
              <a:t>MM&amp;Sec</a:t>
            </a:r>
            <a:r>
              <a:rPr lang="en-US" sz="3000" b="1" i="1" dirty="0" smtClean="0"/>
              <a:t> 2010 and NOSSDAV 11</a:t>
            </a:r>
            <a:r>
              <a:rPr lang="en-US" sz="3000" dirty="0" smtClean="0"/>
              <a:t>: </a:t>
            </a:r>
          </a:p>
          <a:p>
            <a:pPr lvl="1"/>
            <a:r>
              <a:rPr lang="en-US" sz="2800" dirty="0" smtClean="0"/>
              <a:t>SIGMM-sponsored workshops with leading edge of multimedia topics (biometrics in travel documents, privacy-preserving approaches in multimedia data, impact of quality experience on multimedia systems)</a:t>
            </a:r>
          </a:p>
          <a:p>
            <a:pPr lvl="1"/>
            <a:endParaRPr lang="en-US" sz="2800" dirty="0"/>
          </a:p>
          <a:p>
            <a:endParaRPr lang="en-US" sz="3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020762"/>
          </a:xfrm>
        </p:spPr>
        <p:txBody>
          <a:bodyPr/>
          <a:lstStyle/>
          <a:p>
            <a:r>
              <a:rPr lang="en-US" dirty="0" smtClean="0"/>
              <a:t>2012 SIGMM Conference Venues</a:t>
            </a:r>
            <a:endParaRPr lang="en-US" dirty="0"/>
          </a:p>
        </p:txBody>
      </p:sp>
      <p:sp>
        <p:nvSpPr>
          <p:cNvPr id="3" name="Content Placeholder 2"/>
          <p:cNvSpPr>
            <a:spLocks noGrp="1"/>
          </p:cNvSpPr>
          <p:nvPr>
            <p:ph sz="quarter" idx="1"/>
          </p:nvPr>
        </p:nvSpPr>
        <p:spPr>
          <a:xfrm>
            <a:off x="457200" y="1066800"/>
            <a:ext cx="8458200" cy="5410200"/>
          </a:xfrm>
        </p:spPr>
        <p:txBody>
          <a:bodyPr>
            <a:normAutofit/>
          </a:bodyPr>
          <a:lstStyle/>
          <a:p>
            <a:r>
              <a:rPr lang="en-US" sz="3600" dirty="0" smtClean="0"/>
              <a:t>Major future SIGMM </a:t>
            </a:r>
            <a:r>
              <a:rPr lang="en-US" sz="3600" dirty="0" smtClean="0">
                <a:solidFill>
                  <a:srgbClr val="FF0000"/>
                </a:solidFill>
              </a:rPr>
              <a:t>Sponsored/Co-Sponsored Conferences</a:t>
            </a:r>
          </a:p>
          <a:p>
            <a:pPr lvl="1"/>
            <a:r>
              <a:rPr lang="en-US" dirty="0" smtClean="0"/>
              <a:t>ACM SIGMM-sponsored Multimedia 2012 – Japan (Nara)</a:t>
            </a:r>
          </a:p>
          <a:p>
            <a:pPr lvl="1"/>
            <a:r>
              <a:rPr lang="en-US" dirty="0" smtClean="0"/>
              <a:t>ACM SIGMM-sponsored NOSSDAV  2012 – Canada (Toronto)</a:t>
            </a:r>
          </a:p>
          <a:p>
            <a:pPr lvl="1"/>
            <a:r>
              <a:rPr lang="en-US" dirty="0" smtClean="0"/>
              <a:t>ACM SIGMM-sponsored </a:t>
            </a:r>
            <a:r>
              <a:rPr lang="en-US" dirty="0" err="1" smtClean="0"/>
              <a:t>MMSys</a:t>
            </a:r>
            <a:r>
              <a:rPr lang="en-US" dirty="0" smtClean="0"/>
              <a:t> 2012 – USA (North Caroline)</a:t>
            </a:r>
          </a:p>
          <a:p>
            <a:pPr lvl="1"/>
            <a:r>
              <a:rPr lang="en-US" dirty="0" smtClean="0"/>
              <a:t>ACM SIGMM-sponsored ICMR 2012 – USA (Dallas)</a:t>
            </a:r>
          </a:p>
          <a:p>
            <a:r>
              <a:rPr lang="en-US" sz="3600" dirty="0" smtClean="0"/>
              <a:t>Many Conferences have SIGMM </a:t>
            </a:r>
            <a:r>
              <a:rPr lang="en-US" sz="3600" dirty="0" smtClean="0">
                <a:solidFill>
                  <a:srgbClr val="FF0000"/>
                </a:solidFill>
              </a:rPr>
              <a:t>In-Cooperation</a:t>
            </a:r>
            <a:r>
              <a:rPr lang="en-US" sz="3600" dirty="0" smtClean="0"/>
              <a:t> Status</a:t>
            </a:r>
            <a:endParaRPr lang="en-US" sz="3400" b="1" dirty="0" smtClean="0">
              <a:solidFill>
                <a:srgbClr val="FF0000"/>
              </a:solidFill>
            </a:endParaRPr>
          </a:p>
          <a:p>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020762"/>
          </a:xfrm>
        </p:spPr>
        <p:txBody>
          <a:bodyPr/>
          <a:lstStyle/>
          <a:p>
            <a:r>
              <a:rPr lang="en-US" dirty="0" smtClean="0"/>
              <a:t>SIGMM Conference Venues</a:t>
            </a:r>
            <a:endParaRPr lang="en-US" dirty="0"/>
          </a:p>
        </p:txBody>
      </p:sp>
      <p:sp>
        <p:nvSpPr>
          <p:cNvPr id="3" name="Content Placeholder 2"/>
          <p:cNvSpPr>
            <a:spLocks noGrp="1"/>
          </p:cNvSpPr>
          <p:nvPr>
            <p:ph sz="quarter" idx="1"/>
          </p:nvPr>
        </p:nvSpPr>
        <p:spPr>
          <a:xfrm>
            <a:off x="152400" y="1066800"/>
            <a:ext cx="8763000" cy="5410200"/>
          </a:xfrm>
        </p:spPr>
        <p:txBody>
          <a:bodyPr>
            <a:normAutofit lnSpcReduction="10000"/>
          </a:bodyPr>
          <a:lstStyle/>
          <a:p>
            <a:r>
              <a:rPr lang="en-US" sz="3600" b="1" dirty="0" smtClean="0">
                <a:solidFill>
                  <a:srgbClr val="FF0000"/>
                </a:solidFill>
              </a:rPr>
              <a:t>Bids for ACM Multimedia 2014 (in North America)</a:t>
            </a:r>
          </a:p>
          <a:p>
            <a:pPr lvl="1"/>
            <a:r>
              <a:rPr lang="en-US" sz="3000" b="1" dirty="0" smtClean="0"/>
              <a:t>Bid Decision Process </a:t>
            </a:r>
          </a:p>
          <a:p>
            <a:pPr lvl="2"/>
            <a:r>
              <a:rPr lang="en-US" sz="2600" b="1" dirty="0" smtClean="0">
                <a:solidFill>
                  <a:srgbClr val="FF0000"/>
                </a:solidFill>
              </a:rPr>
              <a:t>SIGMM Executive Committee will vote (except EC members who have conflict of interest, i.e., are parts of the bidding teams)</a:t>
            </a:r>
          </a:p>
          <a:p>
            <a:pPr lvl="3"/>
            <a:r>
              <a:rPr lang="en-US" sz="2600" dirty="0" err="1" smtClean="0"/>
              <a:t>Nahrstedt</a:t>
            </a:r>
            <a:r>
              <a:rPr lang="en-US" sz="2600" dirty="0" smtClean="0"/>
              <a:t>, </a:t>
            </a:r>
            <a:r>
              <a:rPr lang="en-US" sz="2600" dirty="0" err="1" smtClean="0"/>
              <a:t>Lienhart</a:t>
            </a:r>
            <a:r>
              <a:rPr lang="en-US" sz="2600" dirty="0" smtClean="0"/>
              <a:t>, </a:t>
            </a:r>
            <a:r>
              <a:rPr lang="en-US" sz="2600" dirty="0" err="1" smtClean="0"/>
              <a:t>Kankanhalli</a:t>
            </a:r>
            <a:r>
              <a:rPr lang="en-US" sz="2600" dirty="0" smtClean="0"/>
              <a:t>, Rainer Lienhart (SIGMM Officers) </a:t>
            </a:r>
          </a:p>
          <a:p>
            <a:pPr lvl="3"/>
            <a:r>
              <a:rPr lang="en-US" sz="2600" dirty="0" smtClean="0"/>
              <a:t>Jain (Former SIGMM Chair)</a:t>
            </a:r>
          </a:p>
          <a:p>
            <a:pPr lvl="3"/>
            <a:r>
              <a:rPr lang="en-US" sz="2600" dirty="0" smtClean="0"/>
              <a:t>Steinmetz, </a:t>
            </a:r>
            <a:r>
              <a:rPr lang="en-US" sz="2600" dirty="0" err="1" smtClean="0"/>
              <a:t>Plagemann</a:t>
            </a:r>
            <a:r>
              <a:rPr lang="en-US" sz="2600" dirty="0" smtClean="0"/>
              <a:t>, </a:t>
            </a:r>
            <a:r>
              <a:rPr lang="en-US" sz="2600" dirty="0" err="1" smtClean="0"/>
              <a:t>Griwotz</a:t>
            </a:r>
            <a:r>
              <a:rPr lang="en-US" sz="2600" dirty="0" smtClean="0"/>
              <a:t>, (</a:t>
            </a:r>
            <a:r>
              <a:rPr lang="en-US" sz="2600" dirty="0" err="1" smtClean="0"/>
              <a:t>EiC</a:t>
            </a:r>
            <a:r>
              <a:rPr lang="en-US" sz="2600" dirty="0" smtClean="0"/>
              <a:t> of Publishing Venues)</a:t>
            </a:r>
          </a:p>
          <a:p>
            <a:pPr lvl="3"/>
            <a:r>
              <a:rPr lang="en-US" sz="2600" dirty="0" err="1" smtClean="0"/>
              <a:t>Prabhakaran</a:t>
            </a:r>
            <a:r>
              <a:rPr lang="en-US" sz="2600" dirty="0" smtClean="0"/>
              <a:t>/</a:t>
            </a:r>
            <a:r>
              <a:rPr lang="en-US" sz="2600" dirty="0" err="1" smtClean="0"/>
              <a:t>Candan</a:t>
            </a:r>
            <a:r>
              <a:rPr lang="en-US" sz="2600" dirty="0" smtClean="0"/>
              <a:t>/</a:t>
            </a:r>
            <a:r>
              <a:rPr lang="en-US" sz="2600" dirty="0" err="1" smtClean="0"/>
              <a:t>Panchanathan</a:t>
            </a:r>
            <a:r>
              <a:rPr lang="en-US" sz="2600" dirty="0" smtClean="0"/>
              <a:t> (current MM’11 chairs)</a:t>
            </a:r>
          </a:p>
          <a:p>
            <a:pPr lvl="3"/>
            <a:r>
              <a:rPr lang="en-US" sz="2600" dirty="0" err="1" smtClean="0"/>
              <a:t>Aizawa</a:t>
            </a:r>
            <a:r>
              <a:rPr lang="en-US" sz="2600" dirty="0" smtClean="0"/>
              <a:t>, </a:t>
            </a:r>
            <a:r>
              <a:rPr lang="en-US" sz="2600" dirty="0" err="1" smtClean="0"/>
              <a:t>Babaguchi</a:t>
            </a:r>
            <a:r>
              <a:rPr lang="en-US" sz="2600" dirty="0" smtClean="0"/>
              <a:t>, Smith (future MM’12 chairs)</a:t>
            </a:r>
          </a:p>
          <a:p>
            <a:pPr lvl="3"/>
            <a:endParaRPr lang="en-US" sz="2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639762"/>
          </a:xfrm>
        </p:spPr>
        <p:txBody>
          <a:bodyPr>
            <a:normAutofit/>
          </a:bodyPr>
          <a:lstStyle/>
          <a:p>
            <a:r>
              <a:rPr lang="en-US" sz="3200" dirty="0" smtClean="0"/>
              <a:t>Special Event  - Networking of Multimedia Women</a:t>
            </a:r>
            <a:endParaRPr lang="en-US" sz="3200" dirty="0"/>
          </a:p>
        </p:txBody>
      </p:sp>
      <p:sp>
        <p:nvSpPr>
          <p:cNvPr id="3" name="Content Placeholder 2"/>
          <p:cNvSpPr>
            <a:spLocks noGrp="1"/>
          </p:cNvSpPr>
          <p:nvPr>
            <p:ph sz="quarter" idx="1"/>
          </p:nvPr>
        </p:nvSpPr>
        <p:spPr>
          <a:xfrm>
            <a:off x="228600" y="914400"/>
            <a:ext cx="8686800" cy="5943600"/>
          </a:xfrm>
        </p:spPr>
        <p:txBody>
          <a:bodyPr>
            <a:normAutofit lnSpcReduction="10000"/>
          </a:bodyPr>
          <a:lstStyle/>
          <a:p>
            <a:r>
              <a:rPr lang="en-US" sz="2800" b="1" dirty="0" smtClean="0"/>
              <a:t>Goal: Increase participation of women in our community</a:t>
            </a:r>
          </a:p>
          <a:p>
            <a:r>
              <a:rPr lang="en-US" sz="3500" b="1" dirty="0">
                <a:solidFill>
                  <a:srgbClr val="00B050"/>
                </a:solidFill>
              </a:rPr>
              <a:t>1</a:t>
            </a:r>
            <a:r>
              <a:rPr lang="en-US" sz="3500" b="1" baseline="30000" dirty="0">
                <a:solidFill>
                  <a:srgbClr val="00B050"/>
                </a:solidFill>
              </a:rPr>
              <a:t>st</a:t>
            </a:r>
            <a:r>
              <a:rPr lang="en-US" sz="3500" b="1" dirty="0">
                <a:solidFill>
                  <a:srgbClr val="00B050"/>
                </a:solidFill>
              </a:rPr>
              <a:t> event  - lunch at ACM MM’10</a:t>
            </a:r>
          </a:p>
          <a:p>
            <a:r>
              <a:rPr lang="en-US" sz="3200" b="1" dirty="0" smtClean="0">
                <a:solidFill>
                  <a:srgbClr val="00B050"/>
                </a:solidFill>
              </a:rPr>
              <a:t>2</a:t>
            </a:r>
            <a:r>
              <a:rPr lang="en-US" sz="3200" b="1" baseline="30000" dirty="0" smtClean="0">
                <a:solidFill>
                  <a:srgbClr val="00B050"/>
                </a:solidFill>
              </a:rPr>
              <a:t>nd</a:t>
            </a:r>
            <a:r>
              <a:rPr lang="en-US" sz="3200" b="1" dirty="0" smtClean="0">
                <a:solidFill>
                  <a:srgbClr val="00B050"/>
                </a:solidFill>
              </a:rPr>
              <a:t> event –  session at ACM MM’11</a:t>
            </a:r>
          </a:p>
          <a:p>
            <a:pPr lvl="1"/>
            <a:r>
              <a:rPr lang="en-US" sz="3000" b="1" dirty="0" smtClean="0">
                <a:solidFill>
                  <a:srgbClr val="00B050"/>
                </a:solidFill>
              </a:rPr>
              <a:t>November 30, 2011 with a Theme:  “ Go Beyond Epsilon Science”  </a:t>
            </a:r>
          </a:p>
          <a:p>
            <a:r>
              <a:rPr lang="en-US" sz="2800" b="1" dirty="0" smtClean="0"/>
              <a:t>Starting 2012 - New SIGMM Initiative –  Participation in </a:t>
            </a:r>
            <a:r>
              <a:rPr lang="en-US" sz="2800" b="1" dirty="0" smtClean="0">
                <a:solidFill>
                  <a:srgbClr val="FF0000"/>
                </a:solidFill>
              </a:rPr>
              <a:t>ACM-W Scholarship program !!! </a:t>
            </a:r>
            <a:endParaRPr lang="en-US" b="1" dirty="0" smtClean="0"/>
          </a:p>
          <a:p>
            <a:pPr lvl="1"/>
            <a:r>
              <a:rPr lang="en-US" b="1" dirty="0"/>
              <a:t>F</a:t>
            </a:r>
            <a:r>
              <a:rPr lang="en-US" b="1" dirty="0" smtClean="0"/>
              <a:t>emale PhD  will receive scholarship from ACM-W to attend ACM Multimedia conference in the future. </a:t>
            </a:r>
            <a:endParaRPr lang="en-US" b="1" dirty="0"/>
          </a:p>
          <a:p>
            <a:pPr lvl="1"/>
            <a:r>
              <a:rPr lang="en-US" b="1" dirty="0" smtClean="0"/>
              <a:t>SIGMM will pay for  registration as well as provide conference mentor.</a:t>
            </a:r>
          </a:p>
          <a:p>
            <a:pPr lvl="2"/>
            <a:r>
              <a:rPr lang="en-US" b="1" dirty="0" smtClean="0"/>
              <a:t>ACM-W Chair: Valerie Barr </a:t>
            </a:r>
          </a:p>
          <a:p>
            <a:pPr lvl="2"/>
            <a:r>
              <a:rPr lang="en-US" b="1" dirty="0"/>
              <a:t>http://women.acm.org/participate/scholarship/index.cfm</a:t>
            </a:r>
            <a:endParaRPr lang="en-US" b="1" dirty="0" smtClean="0"/>
          </a:p>
          <a:p>
            <a:endParaRPr lang="en-US" sz="2800" b="1" dirty="0" smtClean="0"/>
          </a:p>
          <a:p>
            <a:endParaRPr lang="en-US" sz="2800" b="1" dirty="0" smtClean="0"/>
          </a:p>
          <a:p>
            <a:endParaRPr lang="en-US" dirty="0"/>
          </a:p>
        </p:txBody>
      </p:sp>
    </p:spTree>
    <p:extLst>
      <p:ext uri="{BB962C8B-B14F-4D97-AF65-F5344CB8AC3E}">
        <p14:creationId xmlns:p14="http://schemas.microsoft.com/office/powerpoint/2010/main" val="17191066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1545</TotalTime>
  <Words>2710</Words>
  <Application>Microsoft Office PowerPoint</Application>
  <PresentationFormat>On-screen Show (4:3)</PresentationFormat>
  <Paragraphs>624</Paragraphs>
  <Slides>59</Slides>
  <Notes>15</Notes>
  <HiddenSlides>2</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Equity</vt:lpstr>
      <vt:lpstr>SIGMM Business Meeting November 30, 2011</vt:lpstr>
      <vt:lpstr>Current Status and Future Activities </vt:lpstr>
      <vt:lpstr>SIGMM Awards – Technical Achievement Award </vt:lpstr>
      <vt:lpstr>SIGMM Awards – Outstanding PhD Thesis</vt:lpstr>
      <vt:lpstr>SIGMM-sponsored Venues</vt:lpstr>
      <vt:lpstr>SIGMM-Sponsored Venues</vt:lpstr>
      <vt:lpstr>2012 SIGMM Conference Venues</vt:lpstr>
      <vt:lpstr>SIGMM Conference Venues</vt:lpstr>
      <vt:lpstr>Special Event  - Networking of Multimedia Women</vt:lpstr>
      <vt:lpstr>ACM free linking service - Author-Izer </vt:lpstr>
      <vt:lpstr>ACM Author-Izer</vt:lpstr>
      <vt:lpstr>SIGMM Membership and Finances</vt:lpstr>
      <vt:lpstr>What Does SIGMM Fund?</vt:lpstr>
      <vt:lpstr>Future  Steps</vt:lpstr>
      <vt:lpstr>Next Talks</vt:lpstr>
      <vt:lpstr>ACM Business Meeting Nov 30th 2011</vt:lpstr>
      <vt:lpstr>TOMCCAP Overview</vt:lpstr>
      <vt:lpstr>TOMCCAP 2011 News (1)</vt:lpstr>
      <vt:lpstr>TOMCCAP 2011 News (2)</vt:lpstr>
      <vt:lpstr>TOMCCAP Editorial Board</vt:lpstr>
      <vt:lpstr>ACM Staff (related to TOMCCAP)</vt:lpstr>
      <vt:lpstr>TOMCCAP Statistics</vt:lpstr>
      <vt:lpstr>TOMCCAP Outlook</vt:lpstr>
      <vt:lpstr>@Klara:  this is a reminder that are having a SIGMM Business Meeting on  Wednesday, November 30, 4:30-6:30pm  in the Arizona Ballroom IV/V. </vt:lpstr>
      <vt:lpstr>SIGMM.org Report</vt:lpstr>
      <vt:lpstr>SIGMM.org</vt:lpstr>
      <vt:lpstr>ACM SIGMM Website (2010-2011)</vt:lpstr>
      <vt:lpstr>ACM SIGMM Website (2010-2011)</vt:lpstr>
      <vt:lpstr>SIGMM.org</vt:lpstr>
      <vt:lpstr>Multimedia Journals Info </vt:lpstr>
      <vt:lpstr>New Editors</vt:lpstr>
      <vt:lpstr>SIGMM: Open Source Multimedia Software </vt:lpstr>
      <vt:lpstr>http://sigmm.org/Resources/softwares</vt:lpstr>
      <vt:lpstr>Contents</vt:lpstr>
      <vt:lpstr>Contents</vt:lpstr>
      <vt:lpstr>Contents</vt:lpstr>
      <vt:lpstr>Team</vt:lpstr>
      <vt:lpstr>Social Media </vt:lpstr>
      <vt:lpstr>WHAT is HIVEbeta?</vt:lpstr>
      <vt:lpstr>Social Media @ sigmm.org</vt:lpstr>
      <vt:lpstr>http://sigmm.org/records</vt:lpstr>
      <vt:lpstr>a year of http://sigmm.org/records</vt:lpstr>
      <vt:lpstr>a year of http://sigmm.org/records</vt:lpstr>
      <vt:lpstr>http://sigmm.org/records editors</vt:lpstr>
      <vt:lpstr>http://sigmm.org/records</vt:lpstr>
      <vt:lpstr>SIGMM  Educational Initiatives Report </vt:lpstr>
      <vt:lpstr>1. Web Portal</vt:lpstr>
      <vt:lpstr>Column in SIGMM Records</vt:lpstr>
      <vt:lpstr>Open Source Software</vt:lpstr>
      <vt:lpstr>PowerPoint Presentation</vt:lpstr>
      <vt:lpstr>SIGMM History Preservation</vt:lpstr>
      <vt:lpstr>Currently Archived Conferences</vt:lpstr>
      <vt:lpstr>PowerPoint Presentation</vt:lpstr>
      <vt:lpstr>Work Done Last Year</vt:lpstr>
      <vt:lpstr>ACM Multimedia Conference Steering Committee Charter</vt:lpstr>
      <vt:lpstr>ACM Multimedia Conf. Steering Committee</vt:lpstr>
      <vt:lpstr>Work to be Done Next Year</vt:lpstr>
      <vt:lpstr>WANTED!!!</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SIGMM Business Meeting October 29, 2008</dc:title>
  <dc:creator/>
  <cp:lastModifiedBy>Nahrstedt, Klara</cp:lastModifiedBy>
  <cp:revision>128</cp:revision>
  <dcterms:created xsi:type="dcterms:W3CDTF">2006-08-16T00:00:00Z</dcterms:created>
  <dcterms:modified xsi:type="dcterms:W3CDTF">2011-12-14T18:11:08Z</dcterms:modified>
</cp:coreProperties>
</file>